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12192000"/>
  <p:notesSz cx="12192000" cy="6858000"/>
  <p:embeddedFontLst>
    <p:embeddedFont>
      <p:font typeface="Work Sans Medium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49" roundtripDataSignature="AMtx7mgUPdHKCXqVim5JlIwWSvxM2xHR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WorkSansMedium-bold.fntdata"/><Relationship Id="rId45" Type="http://schemas.openxmlformats.org/officeDocument/2006/relationships/font" Target="fonts/WorkSans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WorkSansMedium-boldItalic.fntdata"/><Relationship Id="rId47" Type="http://schemas.openxmlformats.org/officeDocument/2006/relationships/font" Target="fonts/WorkSansMedium-italic.fntdata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5ad033e0a_0_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2d5ad033e0a_0_1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5ad033e0a_0_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g2d5ad033e0a_0_2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5ad033e0a_0_4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g2d5ad033e0a_0_40:notes"/>
          <p:cNvSpPr/>
          <p:nvPr>
            <p:ph idx="2" type="sldImg"/>
          </p:nvPr>
        </p:nvSpPr>
        <p:spPr>
          <a:xfrm>
            <a:off x="3810000" y="514350"/>
            <a:ext cx="4573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5ad033e0a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2d5ad033e0a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5ad033e0a_0_15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g2d5ad033e0a_0_15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5b8f15952_0_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g2d5b8f15952_0_1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d5ad033e0a_0_18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g2d5ad033e0a_0_18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5ad033e0a_0_19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2d5ad033e0a_0_19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5ad033e0a_0_20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g2d5ad033e0a_0_20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5ad033e0a_0_2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g2d5ad033e0a_0_21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5ad033e0a_0_2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g2d5ad033e0a_0_22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d5ad033e0a_0_22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g2d5ad033e0a_0_22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5ad033e0a_0_14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g2d5ad033e0a_0_14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5ad033e0a_0_23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g2d5ad033e0a_0_23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5ad033e0a_0_24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g2d5ad033e0a_0_24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d5ad033e0a_0_28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7" name="Google Shape;307;g2d5ad033e0a_0_28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d5ad033e0a_0_26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g2d5ad033e0a_0_26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d5ad033e0a_0_29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g2d5ad033e0a_0_29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d5ad033e0a_0_30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g2d5ad033e0a_0_30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5d2927dbc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g315d2927dbc_0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" name="Google Shape;75;p6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5d2927dbc_0_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g315d2927dbc_0_1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5d2927dbc_0_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g315d2927dbc_0_1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5d2927dbc_0_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g315d2927dbc_0_2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5d2927dbc_0_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g315d2927dbc_0_3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5d2927dbc_0_5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6" name="Google Shape;376;g315d2927dbc_0_5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6" name="Google Shape;386;p7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1564171dc3_0_7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g21564171dc3_0_79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6" name="Google Shape;406;p15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5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5" name="Google Shape;415;p155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7" name="Google Shape;427;p79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4e1a20eae_0_6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g314e1a20eae_0_68:notes"/>
          <p:cNvSpPr/>
          <p:nvPr>
            <p:ph idx="2" type="sldImg"/>
          </p:nvPr>
        </p:nvSpPr>
        <p:spPr>
          <a:xfrm>
            <a:off x="3810000" y="514350"/>
            <a:ext cx="4573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4e1a20eae_0_7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g314e1a20eae_0_7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4e1a20eae_0_9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g314e1a20eae_0_9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4e1a20eae_0_1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314e1a20eae_0_11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5ad033e0a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g2d5ad033e0a_0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1"/>
          <p:cNvSpPr txBox="1"/>
          <p:nvPr>
            <p:ph type="title"/>
          </p:nvPr>
        </p:nvSpPr>
        <p:spPr>
          <a:xfrm>
            <a:off x="1030935" y="252806"/>
            <a:ext cx="10130129" cy="948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2"/>
          <p:cNvSpPr txBox="1"/>
          <p:nvPr>
            <p:ph type="ctrTitle"/>
          </p:nvPr>
        </p:nvSpPr>
        <p:spPr>
          <a:xfrm>
            <a:off x="535025" y="468249"/>
            <a:ext cx="11121948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2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2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3"/>
          <p:cNvSpPr txBox="1"/>
          <p:nvPr>
            <p:ph type="title"/>
          </p:nvPr>
        </p:nvSpPr>
        <p:spPr>
          <a:xfrm>
            <a:off x="1030935" y="252806"/>
            <a:ext cx="10130129" cy="948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3"/>
          <p:cNvSpPr txBox="1"/>
          <p:nvPr>
            <p:ph idx="1" type="body"/>
          </p:nvPr>
        </p:nvSpPr>
        <p:spPr>
          <a:xfrm>
            <a:off x="4198365" y="2857246"/>
            <a:ext cx="7424420" cy="2719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3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4"/>
          <p:cNvSpPr txBox="1"/>
          <p:nvPr>
            <p:ph type="title"/>
          </p:nvPr>
        </p:nvSpPr>
        <p:spPr>
          <a:xfrm>
            <a:off x="1030935" y="252806"/>
            <a:ext cx="10130129" cy="948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4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4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4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7"/>
          <p:cNvSpPr txBox="1"/>
          <p:nvPr>
            <p:ph type="title"/>
          </p:nvPr>
        </p:nvSpPr>
        <p:spPr>
          <a:xfrm>
            <a:off x="1030935" y="252806"/>
            <a:ext cx="10130129" cy="948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7"/>
          <p:cNvSpPr txBox="1"/>
          <p:nvPr>
            <p:ph idx="1" type="body"/>
          </p:nvPr>
        </p:nvSpPr>
        <p:spPr>
          <a:xfrm>
            <a:off x="4198365" y="2857246"/>
            <a:ext cx="7424420" cy="2719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7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5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8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1999" cy="14573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80"/>
          <p:cNvSpPr txBox="1"/>
          <p:nvPr>
            <p:ph type="title"/>
          </p:nvPr>
        </p:nvSpPr>
        <p:spPr>
          <a:xfrm>
            <a:off x="1030935" y="252806"/>
            <a:ext cx="10130129" cy="948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0"/>
          <p:cNvSpPr txBox="1"/>
          <p:nvPr>
            <p:ph idx="1" type="body"/>
          </p:nvPr>
        </p:nvSpPr>
        <p:spPr>
          <a:xfrm>
            <a:off x="4198365" y="2857246"/>
            <a:ext cx="7424420" cy="2719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80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" name="Google Shape;12;p80"/>
          <p:cNvSpPr/>
          <p:nvPr/>
        </p:nvSpPr>
        <p:spPr>
          <a:xfrm rot="5400000">
            <a:off x="10098157" y="3544790"/>
            <a:ext cx="38491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rgbClr val="FBFAF8"/>
                </a:solidFill>
                <a:latin typeface="Arial"/>
                <a:ea typeface="Arial"/>
                <a:cs typeface="Arial"/>
                <a:sym typeface="Arial"/>
              </a:rPr>
              <a:t>JOSE FERNANDO GALINDO SUAREZ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4.png"/><Relationship Id="rId5" Type="http://schemas.openxmlformats.org/officeDocument/2006/relationships/image" Target="../media/image20.jpg"/><Relationship Id="rId6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2.jpg"/><Relationship Id="rId5" Type="http://schemas.openxmlformats.org/officeDocument/2006/relationships/hyperlink" Target="https://drive.google.com/file/d/1UpJV7SbM3TcMHrp1qjHzBSAPCwc5nECf/view?usp=sharing" TargetMode="External"/><Relationship Id="rId6" Type="http://schemas.openxmlformats.org/officeDocument/2006/relationships/hyperlink" Target="https://drive.google.com/file/d/13pqbyUcGPZ1s5c6fWmq8O9lm5kFX8xHk/view?usp=sharin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36.png"/><Relationship Id="rId7" Type="http://schemas.openxmlformats.org/officeDocument/2006/relationships/image" Target="../media/image5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56.png"/><Relationship Id="rId6" Type="http://schemas.openxmlformats.org/officeDocument/2006/relationships/hyperlink" Target="https://github.com/jfegasu/CPSI/tree/main/PROY/PLOGIN/templates" TargetMode="External"/><Relationship Id="rId7" Type="http://schemas.openxmlformats.org/officeDocument/2006/relationships/hyperlink" Target="https://github.com/jfegasu/CPSI/tree/main/PROY/PLOGIN/static" TargetMode="External"/><Relationship Id="rId8" Type="http://schemas.openxmlformats.org/officeDocument/2006/relationships/hyperlink" Target="https://github.com/jfegasu/CPSI/tree/main/PROY/PLOGIN/static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hyperlink" Target="mailto:jgalindos@sena.edu.co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43.png"/><Relationship Id="rId7" Type="http://schemas.openxmlformats.org/officeDocument/2006/relationships/image" Target="../media/image40.png"/><Relationship Id="rId8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s://mariadb.org/download/?t=mariadb&amp;p=mariadb&amp;r=11.4.2&amp;os=windows&amp;cpu=x86_64&amp;pkg=msi&amp;mirror=archive" TargetMode="External"/><Relationship Id="rId5" Type="http://schemas.openxmlformats.org/officeDocument/2006/relationships/hyperlink" Target="https://sourceforge.net/projects/pgsqlportable/files/latest/download" TargetMode="External"/><Relationship Id="rId6" Type="http://schemas.openxmlformats.org/officeDocument/2006/relationships/hyperlink" Target="https://fastdl.mongodb.org/windows/mongodb-windows-x86_64-6.0.1-signed.msi" TargetMode="External"/><Relationship Id="rId7" Type="http://schemas.openxmlformats.org/officeDocument/2006/relationships/hyperlink" Target="https://download.sqlitebrowser.org/SQLiteDatabaseBrowserPortable_3.12.2_English.paf.exe" TargetMode="External"/><Relationship Id="rId8" Type="http://schemas.openxmlformats.org/officeDocument/2006/relationships/hyperlink" Target="https://github.com/fegasu/tcprogAnalitica/tree/main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Relationship Id="rId4" Type="http://schemas.openxmlformats.org/officeDocument/2006/relationships/image" Target="../media/image39.png"/><Relationship Id="rId5" Type="http://schemas.openxmlformats.org/officeDocument/2006/relationships/image" Target="../media/image55.png"/><Relationship Id="rId6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54.png"/><Relationship Id="rId6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hyperlink" Target="https://drive.google.com/file/d/14-k6sF-_JoXuhFCe7KZmaFDWPQVLmh2N/view?usp=drive_link" TargetMode="External"/><Relationship Id="rId5" Type="http://schemas.openxmlformats.org/officeDocument/2006/relationships/hyperlink" Target="https://docs.google.com/spreadsheets/d/15vGPCVP8ixq-lTRnu5Qko8f7iyy823D9/edit?usp=sharing&amp;ouid=104204113553695993324&amp;rtpof=true&amp;sd=true" TargetMode="External"/><Relationship Id="rId6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jpg"/><Relationship Id="rId4" Type="http://schemas.openxmlformats.org/officeDocument/2006/relationships/image" Target="../media/image4.png"/><Relationship Id="rId5" Type="http://schemas.openxmlformats.org/officeDocument/2006/relationships/image" Target="../media/image52.jpg"/><Relationship Id="rId6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hyperlink" Target="https://drive.google.com/file/d/1qF4vwWzJyY8Upd4WvV4sAHkttOJVzt6Y/view?usp=drive_link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5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>
            <p:ph type="title"/>
          </p:nvPr>
        </p:nvSpPr>
        <p:spPr>
          <a:xfrm>
            <a:off x="1074216" y="2561081"/>
            <a:ext cx="6158865" cy="1243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ES" sz="4000">
                <a:solidFill>
                  <a:srgbClr val="3E3E3E"/>
                </a:solidFill>
                <a:latin typeface="Trebuchet MS"/>
                <a:ea typeface="Trebuchet MS"/>
                <a:cs typeface="Trebuchet MS"/>
                <a:sym typeface="Trebuchet MS"/>
              </a:rPr>
              <a:t>PERSISTENCIA DE DATOS CON Python</a:t>
            </a:r>
            <a:endParaRPr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3509" y="1536893"/>
            <a:ext cx="4319468" cy="378420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16/10/2024</a:t>
            </a:r>
            <a:endParaRPr/>
          </a:p>
        </p:txBody>
      </p:sp>
      <p:sp>
        <p:nvSpPr>
          <p:cNvPr id="61" name="Google Shape;61;p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5ad033e0a_0_17"/>
          <p:cNvSpPr txBox="1"/>
          <p:nvPr>
            <p:ph type="title"/>
          </p:nvPr>
        </p:nvSpPr>
        <p:spPr>
          <a:xfrm>
            <a:off x="1055725" y="138050"/>
            <a:ext cx="79485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OTORGANDO Y REVOCANDO PERMISOS</a:t>
            </a:r>
            <a:endParaRPr/>
          </a:p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A USUARIOS MYSQL</a:t>
            </a:r>
            <a:endParaRPr/>
          </a:p>
        </p:txBody>
      </p:sp>
      <p:sp>
        <p:nvSpPr>
          <p:cNvPr id="160" name="Google Shape;160;g2d5ad033e0a_0_17"/>
          <p:cNvSpPr txBox="1"/>
          <p:nvPr/>
        </p:nvSpPr>
        <p:spPr>
          <a:xfrm>
            <a:off x="-499" y="1475375"/>
            <a:ext cx="8112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0" lvl="0" marL="1263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1200">
                <a:solidFill>
                  <a:srgbClr val="FF0000"/>
                </a:solidFill>
              </a:rPr>
              <a:t>SE QUIERE INSERTAR UNA NUEVA </a:t>
            </a:r>
            <a:r>
              <a:rPr b="1" lang="es-ES" sz="1200">
                <a:solidFill>
                  <a:srgbClr val="FF0000"/>
                </a:solidFill>
              </a:rPr>
              <a:t>REGIÓN</a:t>
            </a:r>
            <a:r>
              <a:rPr b="1" lang="es-ES" sz="1200">
                <a:solidFill>
                  <a:srgbClr val="FF0000"/>
                </a:solidFill>
              </a:rPr>
              <a:t> SIN TENER EL PERMISO PARA INSERTAR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2d5ad033e0a_0_17"/>
          <p:cNvSpPr txBox="1"/>
          <p:nvPr>
            <p:ph idx="12" type="sldNum"/>
          </p:nvPr>
        </p:nvSpPr>
        <p:spPr>
          <a:xfrm>
            <a:off x="11631392" y="6453475"/>
            <a:ext cx="479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62" name="Google Shape;162;g2d5ad033e0a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0" y="1842575"/>
            <a:ext cx="11630049" cy="48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5ad033e0a_0_29"/>
          <p:cNvSpPr txBox="1"/>
          <p:nvPr>
            <p:ph type="title"/>
          </p:nvPr>
        </p:nvSpPr>
        <p:spPr>
          <a:xfrm>
            <a:off x="1055725" y="138050"/>
            <a:ext cx="79485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OTORGANDO Y REVOCANDO PERMISOS</a:t>
            </a:r>
            <a:endParaRPr/>
          </a:p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A USUARIOS MYSQL</a:t>
            </a:r>
            <a:endParaRPr/>
          </a:p>
        </p:txBody>
      </p:sp>
      <p:sp>
        <p:nvSpPr>
          <p:cNvPr id="168" name="Google Shape;168;g2d5ad033e0a_0_29"/>
          <p:cNvSpPr txBox="1"/>
          <p:nvPr/>
        </p:nvSpPr>
        <p:spPr>
          <a:xfrm>
            <a:off x="-499" y="1475375"/>
            <a:ext cx="8112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0" lvl="0" marL="1263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1200">
                <a:solidFill>
                  <a:srgbClr val="FF0000"/>
                </a:solidFill>
              </a:rPr>
              <a:t>OTORGAMOS </a:t>
            </a:r>
            <a:r>
              <a:rPr b="1" lang="es-ES" sz="1200">
                <a:solidFill>
                  <a:srgbClr val="FF0000"/>
                </a:solidFill>
              </a:rPr>
              <a:t> EL PERMISO PARA INSERTAR EN LA TABLA REGIONS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2d5ad033e0a_0_29"/>
          <p:cNvSpPr txBox="1"/>
          <p:nvPr>
            <p:ph idx="12" type="sldNum"/>
          </p:nvPr>
        </p:nvSpPr>
        <p:spPr>
          <a:xfrm>
            <a:off x="11631392" y="6453475"/>
            <a:ext cx="479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70" name="Google Shape;170;g2d5ad033e0a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0775"/>
            <a:ext cx="63279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d5ad033e0a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725" y="3508250"/>
            <a:ext cx="11564325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d5ad033e0a_0_29"/>
          <p:cNvSpPr txBox="1"/>
          <p:nvPr/>
        </p:nvSpPr>
        <p:spPr>
          <a:xfrm>
            <a:off x="152400" y="3096650"/>
            <a:ext cx="4696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0" lvl="0" marL="1263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1200">
                <a:solidFill>
                  <a:srgbClr val="FF0000"/>
                </a:solidFill>
              </a:rPr>
              <a:t>SE INTENTA DE NUEVO </a:t>
            </a:r>
            <a:r>
              <a:rPr b="1" lang="es-ES" sz="1200">
                <a:solidFill>
                  <a:srgbClr val="FF0000"/>
                </a:solidFill>
              </a:rPr>
              <a:t>INSERTAR EN LA TABLA REGIONS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ómo conectarse a una base de datos con Mysql Workbench?" id="173" name="Google Shape;173;g2d5ad033e0a_0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0925" y="1595150"/>
            <a:ext cx="3493500" cy="18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2d5ad033e0a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4"/>
            <a:ext cx="12192000" cy="681037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d5ad033e0a_0_40"/>
          <p:cNvSpPr txBox="1"/>
          <p:nvPr/>
        </p:nvSpPr>
        <p:spPr>
          <a:xfrm>
            <a:off x="401325" y="2055325"/>
            <a:ext cx="6344700" cy="16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5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 RETO</a:t>
            </a:r>
            <a:endParaRPr/>
          </a:p>
          <a:p>
            <a:pPr indent="-2574925" lvl="0" marL="258699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0" name="Google Shape;180;g2d5ad033e0a_0_40">
            <a:hlinkClick action="ppaction://hlinkshowjump?jump=firstslide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68450" y="6308880"/>
            <a:ext cx="458225" cy="4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d5ad033e0a_0_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8629" y="2886772"/>
            <a:ext cx="3188238" cy="226517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d5ad033e0a_0_40"/>
          <p:cNvSpPr txBox="1"/>
          <p:nvPr>
            <p:ph idx="10" type="dt"/>
          </p:nvPr>
        </p:nvSpPr>
        <p:spPr>
          <a:xfrm>
            <a:off x="60960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16/10/2024</a:t>
            </a:r>
            <a:endParaRPr/>
          </a:p>
        </p:txBody>
      </p:sp>
      <p:sp>
        <p:nvSpPr>
          <p:cNvPr id="183" name="Google Shape;183;g2d5ad033e0a_0_40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Resultado de imagen para comprador indeciso" id="184" name="Google Shape;184;g2d5ad033e0a_0_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2571" y="1072040"/>
            <a:ext cx="5955001" cy="3971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5ad033e0a_0_98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ES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PRACTICA TRABAJO </a:t>
            </a:r>
            <a:r>
              <a:rPr lang="es-ES">
                <a:latin typeface="Work Sans Medium"/>
                <a:ea typeface="Work Sans Medium"/>
                <a:cs typeface="Work Sans Medium"/>
                <a:sym typeface="Work Sans Medium"/>
              </a:rPr>
              <a:t>AUTÓNOMO</a:t>
            </a:r>
            <a:endParaRPr sz="3200"/>
          </a:p>
        </p:txBody>
      </p:sp>
      <p:pic>
        <p:nvPicPr>
          <p:cNvPr id="190" name="Google Shape;190;g2d5ad033e0a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786" y="2741987"/>
            <a:ext cx="3286583" cy="2289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 gustan los retos? Mejor que retar tu peso, reta tus decisiones! – Tu  Nutrición Clínica" id="191" name="Google Shape;191;g2d5ad033e0a_0_98"/>
          <p:cNvPicPr preferRelativeResize="0"/>
          <p:nvPr/>
        </p:nvPicPr>
        <p:blipFill rotWithShape="1">
          <a:blip r:embed="rId4">
            <a:alphaModFix/>
          </a:blip>
          <a:srcRect b="6694" l="10126" r="7276" t="3562"/>
          <a:stretch/>
        </p:blipFill>
        <p:spPr>
          <a:xfrm>
            <a:off x="246742" y="2889710"/>
            <a:ext cx="3039900" cy="2197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10"/>
              </a:srgbClr>
            </a:outerShdw>
          </a:effectLst>
        </p:spPr>
      </p:pic>
      <p:sp>
        <p:nvSpPr>
          <p:cNvPr id="192" name="Google Shape;192;g2d5ad033e0a_0_9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16/10/2024</a:t>
            </a:r>
            <a:endParaRPr/>
          </a:p>
        </p:txBody>
      </p:sp>
      <p:sp>
        <p:nvSpPr>
          <p:cNvPr id="193" name="Google Shape;193;g2d5ad033e0a_0_9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94" name="Google Shape;194;g2d5ad033e0a_0_98"/>
          <p:cNvSpPr txBox="1"/>
          <p:nvPr/>
        </p:nvSpPr>
        <p:spPr>
          <a:xfrm>
            <a:off x="3521110" y="2552737"/>
            <a:ext cx="4702200" cy="28629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</a:rPr>
              <a:t>Con el usuario jgalindos, se quiere introducir la </a:t>
            </a:r>
            <a:r>
              <a:rPr b="1" lang="es-ES" sz="2000">
                <a:solidFill>
                  <a:schemeClr val="dk1"/>
                </a:solidFill>
              </a:rPr>
              <a:t>región</a:t>
            </a:r>
            <a:r>
              <a:rPr b="1" lang="es-ES" sz="2000">
                <a:solidFill>
                  <a:schemeClr val="dk1"/>
                </a:solidFill>
              </a:rPr>
              <a:t> llamada “</a:t>
            </a:r>
            <a:r>
              <a:rPr b="1" lang="es-ES" sz="2000">
                <a:solidFill>
                  <a:schemeClr val="dk1"/>
                </a:solidFill>
              </a:rPr>
              <a:t>ANTÁRTICA</a:t>
            </a:r>
            <a:r>
              <a:rPr b="1" lang="es-ES" sz="2000">
                <a:solidFill>
                  <a:schemeClr val="dk1"/>
                </a:solidFill>
              </a:rPr>
              <a:t>”, luego se desea cambiar el registro creado por el nombre “</a:t>
            </a:r>
            <a:r>
              <a:rPr b="1" lang="es-ES" sz="2000">
                <a:solidFill>
                  <a:schemeClr val="dk1"/>
                </a:solidFill>
              </a:rPr>
              <a:t>ÁRTICO</a:t>
            </a:r>
            <a:r>
              <a:rPr b="1" lang="es-ES" sz="2000">
                <a:solidFill>
                  <a:schemeClr val="dk1"/>
                </a:solidFill>
              </a:rPr>
              <a:t>” y por </a:t>
            </a:r>
            <a:r>
              <a:rPr b="1" lang="es-ES" sz="2000">
                <a:solidFill>
                  <a:schemeClr val="dk1"/>
                </a:solidFill>
              </a:rPr>
              <a:t>último</a:t>
            </a:r>
            <a:r>
              <a:rPr b="1" lang="es-ES" sz="2000">
                <a:solidFill>
                  <a:schemeClr val="dk1"/>
                </a:solidFill>
              </a:rPr>
              <a:t> borrar este registro creado.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debe realizar un video del paso a paso del proceso realizado y subirlo a Youtube.</a:t>
            </a:r>
            <a:endParaRPr/>
          </a:p>
        </p:txBody>
      </p:sp>
      <p:sp>
        <p:nvSpPr>
          <p:cNvPr id="195" name="Google Shape;195;g2d5ad033e0a_0_98">
            <a:hlinkClick r:id="rId5"/>
          </p:cNvPr>
          <p:cNvSpPr/>
          <p:nvPr/>
        </p:nvSpPr>
        <p:spPr>
          <a:xfrm>
            <a:off x="624111" y="5638240"/>
            <a:ext cx="2203500" cy="5082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</a:rPr>
              <a:t>MYSQL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2d5ad033e0a_0_98">
            <a:hlinkClick r:id="rId6"/>
          </p:cNvPr>
          <p:cNvSpPr/>
          <p:nvPr/>
        </p:nvSpPr>
        <p:spPr>
          <a:xfrm>
            <a:off x="2973417" y="5638240"/>
            <a:ext cx="2442600" cy="5082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</a:rPr>
              <a:t>PROCEDIMIENTOS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5ad033e0a_0_158"/>
          <p:cNvSpPr txBox="1"/>
          <p:nvPr>
            <p:ph type="title"/>
          </p:nvPr>
        </p:nvSpPr>
        <p:spPr>
          <a:xfrm>
            <a:off x="1055725" y="290450"/>
            <a:ext cx="7948500" cy="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PREPARANDO UN PROYECTO FLASK EN PYTHON</a:t>
            </a:r>
            <a:endParaRPr/>
          </a:p>
        </p:txBody>
      </p:sp>
      <p:sp>
        <p:nvSpPr>
          <p:cNvPr id="202" name="Google Shape;202;g2d5ad033e0a_0_158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03" name="Google Shape;203;g2d5ad033e0a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50" y="1728575"/>
            <a:ext cx="2657250" cy="50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d5ad033e0a_0_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3100" y="1762125"/>
            <a:ext cx="2098375" cy="40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d5ad033e0a_0_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3675" y="1728575"/>
            <a:ext cx="1645175" cy="23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d5ad033e0a_0_1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1250" y="1670150"/>
            <a:ext cx="4908350" cy="2488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d5ad033e0a_0_1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1247" y="4159072"/>
            <a:ext cx="4773099" cy="2438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d5b8f15952_0_18"/>
          <p:cNvSpPr/>
          <p:nvPr/>
        </p:nvSpPr>
        <p:spPr>
          <a:xfrm>
            <a:off x="3202425" y="1737150"/>
            <a:ext cx="3474300" cy="283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d5b8f15952_0_18"/>
          <p:cNvSpPr txBox="1"/>
          <p:nvPr>
            <p:ph type="title"/>
          </p:nvPr>
        </p:nvSpPr>
        <p:spPr>
          <a:xfrm>
            <a:off x="1055725" y="290450"/>
            <a:ext cx="7948500" cy="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PREPARANDO UN PROYECTO FLASK EN PYTHON</a:t>
            </a:r>
            <a:endParaRPr/>
          </a:p>
        </p:txBody>
      </p:sp>
      <p:sp>
        <p:nvSpPr>
          <p:cNvPr id="214" name="Google Shape;214;g2d5b8f15952_0_18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15" name="Google Shape;215;g2d5b8f1595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50" y="1728575"/>
            <a:ext cx="2657250" cy="50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d5b8f15952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1250" y="1670150"/>
            <a:ext cx="4908350" cy="2488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d5b8f15952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1247" y="4159072"/>
            <a:ext cx="4773099" cy="243893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d5b8f15952_0_18">
            <a:hlinkClick r:id="rId6"/>
          </p:cNvPr>
          <p:cNvSpPr/>
          <p:nvPr/>
        </p:nvSpPr>
        <p:spPr>
          <a:xfrm>
            <a:off x="3398800" y="2024175"/>
            <a:ext cx="2975700" cy="528600"/>
          </a:xfrm>
          <a:prstGeom prst="roundRect">
            <a:avLst>
              <a:gd fmla="val 16667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TEMPLATES</a:t>
            </a:r>
            <a:endParaRPr b="1"/>
          </a:p>
        </p:txBody>
      </p:sp>
      <p:sp>
        <p:nvSpPr>
          <p:cNvPr id="219" name="Google Shape;219;g2d5b8f15952_0_18">
            <a:hlinkClick r:id="rId7"/>
          </p:cNvPr>
          <p:cNvSpPr/>
          <p:nvPr/>
        </p:nvSpPr>
        <p:spPr>
          <a:xfrm>
            <a:off x="3475000" y="2871425"/>
            <a:ext cx="2975700" cy="528600"/>
          </a:xfrm>
          <a:prstGeom prst="roundRect">
            <a:avLst>
              <a:gd fmla="val 16667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STATICS</a:t>
            </a:r>
            <a:endParaRPr b="1"/>
          </a:p>
        </p:txBody>
      </p:sp>
      <p:sp>
        <p:nvSpPr>
          <p:cNvPr id="220" name="Google Shape;220;g2d5b8f15952_0_18">
            <a:hlinkClick r:id="rId8"/>
          </p:cNvPr>
          <p:cNvSpPr/>
          <p:nvPr/>
        </p:nvSpPr>
        <p:spPr>
          <a:xfrm>
            <a:off x="3475000" y="3702900"/>
            <a:ext cx="2975700" cy="528600"/>
          </a:xfrm>
          <a:prstGeom prst="roundRect">
            <a:avLst>
              <a:gd fmla="val 16667" name="adj"/>
            </a:avLst>
          </a:prstGeom>
          <a:solidFill>
            <a:srgbClr val="00B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app.py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d5ad033e0a_0_181"/>
          <p:cNvSpPr txBox="1"/>
          <p:nvPr>
            <p:ph type="title"/>
          </p:nvPr>
        </p:nvSpPr>
        <p:spPr>
          <a:xfrm>
            <a:off x="1055725" y="290450"/>
            <a:ext cx="7948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CREANDO LA PLANTILLA base.html</a:t>
            </a:r>
            <a:endParaRPr/>
          </a:p>
        </p:txBody>
      </p:sp>
      <p:sp>
        <p:nvSpPr>
          <p:cNvPr id="226" name="Google Shape;226;g2d5ad033e0a_0_181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27" name="Google Shape;227;g2d5ad033e0a_0_181"/>
          <p:cNvSpPr txBox="1"/>
          <p:nvPr/>
        </p:nvSpPr>
        <p:spPr>
          <a:xfrm>
            <a:off x="155075" y="1517975"/>
            <a:ext cx="7948500" cy="427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&lt;!</a:t>
            </a:r>
            <a:r>
              <a:rPr lang="es-ES" sz="9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doctype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9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9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{% block head %}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9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link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"https://cdn.jsdelivr.net/npm/bootstrap@5.0.2/dist/css/bootstrap.min.css"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"stylesheet"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integrity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"sha384-EVSTQN3/azprG1Anm3QDgpJLIm9Nao0Yz1ztcQTwFspd3yD65VohhpuuCOmLASjC"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crossorigin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"anonymous"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9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link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"stylesheet"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"https://www.w3schools.com/w3css/4/w3.css"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9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link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"stylesheet"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"https://cdnjs.cloudflare.com/ajax/libs/font-awesome/4.7.0/css/font-awesome.min.css"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9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link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"stylesheet"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"https://www.w3schools.com/w3css/4/w3.css"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9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link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"{{url_for('static',filename='css/MiEstilo.css')}}"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"stylesheet"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9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"viewport"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"width=device-width, initial-scale=1"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9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"https://kit.fontawesome.com/a076d05399.js"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crossorigin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"anonymous"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s-ES" sz="9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9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"https://cdn.jsdelivr.net/npm/bootstrap@5.0.2/dist/js/bootstrap.bundle.min.js"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integrity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"sha384-MrcW6ZMFYlzcLA8Nl+NtUVF0sA7MsXsP1UyJoMp4YLEuNSfAP+JcXn/tWtIaxVXM"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crossorigin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"anonymous"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s-ES" sz="9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9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link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"preconnect"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"https://fonts.googleapis.com"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9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link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"preconnect"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"https://fonts.gstatic.com"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crossorigin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9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link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"https://fonts.googleapis.com/css2?family=Roboto:ital,wght@0,100;0,300;0,400;0,500;0,700;0,900;1,100;1,300;1,400;1,500;1,700;1,900&amp;display=swap"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"stylesheet"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9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"dist/sweetalert.min.js"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s-ES" sz="9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9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link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"stylesheet"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"text/css"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"dist/sweetalert.css"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9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"{{url_for('static',filename='js/MiJs.js')}}"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s-ES" sz="9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s-ES" sz="9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{% endblock %}</a:t>
            </a:r>
            <a:endParaRPr sz="9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g2d5ad033e0a_0_181"/>
          <p:cNvSpPr txBox="1"/>
          <p:nvPr/>
        </p:nvSpPr>
        <p:spPr>
          <a:xfrm>
            <a:off x="8383675" y="1517975"/>
            <a:ext cx="3595200" cy="451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0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0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{% include 'banner.html' %}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0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0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"overflow:auto"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"sena-p7 sena-card3-none"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{% block content %}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q{% endblock content %}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0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0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0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0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0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link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"{{url_for('static',filename='css/bootstrap.min.css')}}"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"stylesheet"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0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5ad033e0a_0_197"/>
          <p:cNvSpPr txBox="1"/>
          <p:nvPr>
            <p:ph type="title"/>
          </p:nvPr>
        </p:nvSpPr>
        <p:spPr>
          <a:xfrm>
            <a:off x="1055725" y="290450"/>
            <a:ext cx="7948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CREANDO LA PLANTILLA alerta.html</a:t>
            </a:r>
            <a:endParaRPr/>
          </a:p>
        </p:txBody>
      </p:sp>
      <p:sp>
        <p:nvSpPr>
          <p:cNvPr id="234" name="Google Shape;234;g2d5ad033e0a_0_197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35" name="Google Shape;235;g2d5ad033e0a_0_197"/>
          <p:cNvSpPr txBox="1"/>
          <p:nvPr/>
        </p:nvSpPr>
        <p:spPr>
          <a:xfrm>
            <a:off x="155075" y="1441775"/>
            <a:ext cx="7948500" cy="538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{% extends "base.html" %}</a:t>
            </a:r>
            <a:endParaRPr sz="11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{% block content %}</a:t>
            </a:r>
            <a:endParaRPr sz="11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endParaRPr sz="11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150">
                <a:solidFill>
                  <a:srgbClr val="F44747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1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"coard  mx-auto border"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1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"width: 22rem;border:2;-webkit-box-shadow: 10px 10px 5px 0px rgba(0,0,0,0.75);</a:t>
            </a:r>
            <a:endParaRPr sz="115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        -moz-box-shadow: 10px 10px 5px 0px rgba(0,0,0,0.75);</a:t>
            </a:r>
            <a:endParaRPr sz="115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        box-shadow: 10px 10px 5px 0px rgba(0,0,0,0.75);"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endParaRPr sz="11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1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"card-header w3-black"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h5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1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"card-title"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s-ES" sz="1150">
                <a:solidFill>
                  <a:srgbClr val="F44747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1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"yellow"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ALERTA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150">
                <a:solidFill>
                  <a:srgbClr val="F44747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h5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1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"card-body"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150">
                <a:solidFill>
                  <a:srgbClr val="F44747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1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1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1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"caret-sombra-red"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{{ msgito}}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150">
                <a:solidFill>
                  <a:srgbClr val="F44747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s-ES" sz="1150">
                <a:solidFill>
                  <a:srgbClr val="F44747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s-ES" sz="11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6" name="Google Shape;236;g2d5ad033e0a_0_197"/>
          <p:cNvSpPr txBox="1"/>
          <p:nvPr/>
        </p:nvSpPr>
        <p:spPr>
          <a:xfrm>
            <a:off x="8383675" y="1517975"/>
            <a:ext cx="3595200" cy="297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0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10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Voy</a:t>
            </a: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1050">
              <a:solidFill>
                <a:srgbClr val="D4D4D4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{% </a:t>
            </a:r>
            <a:r>
              <a:rPr lang="es-ES" sz="10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regreso</a:t>
            </a: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%}</a:t>
            </a:r>
            <a:endParaRPr sz="1050">
              <a:solidFill>
                <a:srgbClr val="D4D4D4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"{{regreso}}"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{% </a:t>
            </a:r>
            <a:r>
              <a:rPr lang="es-ES" sz="10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%}</a:t>
            </a:r>
            <a:endParaRPr sz="1050">
              <a:solidFill>
                <a:srgbClr val="D4D4D4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"/"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{% 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endif</a:t>
            </a: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%}</a:t>
            </a:r>
            <a:endParaRPr sz="1050">
              <a:solidFill>
                <a:srgbClr val="D4D4D4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1050">
              <a:solidFill>
                <a:srgbClr val="D4D4D4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10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setTimeout</a:t>
            </a: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'Voy()'</a:t>
            </a: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105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5000</a:t>
            </a: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0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s-ES" sz="10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{% endblock content %}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5ad033e0a_0_205"/>
          <p:cNvSpPr txBox="1"/>
          <p:nvPr>
            <p:ph type="title"/>
          </p:nvPr>
        </p:nvSpPr>
        <p:spPr>
          <a:xfrm>
            <a:off x="1055725" y="290450"/>
            <a:ext cx="7948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CREANDO LA PLANTILLA banner.html</a:t>
            </a:r>
            <a:endParaRPr/>
          </a:p>
        </p:txBody>
      </p:sp>
      <p:sp>
        <p:nvSpPr>
          <p:cNvPr id="242" name="Google Shape;242;g2d5ad033e0a_0_20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43" name="Google Shape;243;g2d5ad033e0a_0_205"/>
          <p:cNvSpPr txBox="1"/>
          <p:nvPr/>
        </p:nvSpPr>
        <p:spPr>
          <a:xfrm>
            <a:off x="272050" y="2272600"/>
            <a:ext cx="11310300" cy="171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550">
                <a:solidFill>
                  <a:srgbClr val="F44747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s-ES" sz="15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5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5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5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5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"width:70%;overflow:auto"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5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5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"w3-w3-green mx-auto"</a:t>
            </a:r>
            <a:r>
              <a:rPr lang="es-ES" sz="15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s-ES" sz="15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5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5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loading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5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"lazy"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5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5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"tabla"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5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5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"{{url_for('static',filename='images/CGMLTI.png')}}"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5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5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"border:true;width:95%;border-color:black;height:100px;"</a:t>
            </a:r>
            <a:r>
              <a:rPr lang="es-ES" sz="15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s-ES" sz="15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s-ES" sz="15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5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5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ES" sz="15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5ad033e0a_0_213"/>
          <p:cNvSpPr txBox="1"/>
          <p:nvPr>
            <p:ph type="title"/>
          </p:nvPr>
        </p:nvSpPr>
        <p:spPr>
          <a:xfrm>
            <a:off x="1055725" y="290450"/>
            <a:ext cx="7948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CREANDO LA PLANTILLA paso1.html</a:t>
            </a:r>
            <a:endParaRPr/>
          </a:p>
        </p:txBody>
      </p:sp>
      <p:sp>
        <p:nvSpPr>
          <p:cNvPr id="249" name="Google Shape;249;g2d5ad033e0a_0_213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50" name="Google Shape;250;g2d5ad033e0a_0_213"/>
          <p:cNvSpPr txBox="1"/>
          <p:nvPr/>
        </p:nvSpPr>
        <p:spPr>
          <a:xfrm>
            <a:off x="272050" y="2272600"/>
            <a:ext cx="11310300" cy="411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{% extends "base.html" %}</a:t>
            </a:r>
            <a:endParaRPr sz="14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{% block content %}</a:t>
            </a:r>
            <a:endParaRPr sz="14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4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ES" sz="14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4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"/"</a:t>
            </a:r>
            <a:r>
              <a:rPr lang="es-ES" sz="14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REGRESAR</a:t>
            </a:r>
            <a:r>
              <a:rPr lang="es-ES" sz="14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4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s-ES" sz="14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4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4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4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4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"width:70%;padding: 10,10,10,10;"</a:t>
            </a:r>
            <a:r>
              <a:rPr lang="es-ES" sz="14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4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450">
                <a:solidFill>
                  <a:srgbClr val="F44747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s-ES" sz="14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4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4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4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4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4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"/region"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4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4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"btn btn-primary"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4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4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"bt"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4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4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"width: 40%;padding-bottom: 10px;"</a:t>
            </a:r>
            <a:r>
              <a:rPr lang="es-ES" sz="14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Regiones</a:t>
            </a:r>
            <a:r>
              <a:rPr lang="es-ES" sz="14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4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s-ES" sz="14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s-ES" sz="14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s-ES" sz="14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4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4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4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4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4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"/region"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4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4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"btn btn-primary"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4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4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"bt"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4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4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"width: 40%;padding: 10,10,10,10;"</a:t>
            </a:r>
            <a:r>
              <a:rPr lang="es-ES" sz="14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Paises</a:t>
            </a:r>
            <a:r>
              <a:rPr lang="es-ES" sz="14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4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s-ES" sz="14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s-ES" sz="14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s-ES" sz="14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4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4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450">
                <a:solidFill>
                  <a:srgbClr val="F44747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s-ES" sz="14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4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4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ES" sz="14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4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{% endblock content %}</a:t>
            </a:r>
            <a:endParaRPr sz="14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4"/>
            <a:ext cx="12191999" cy="681037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 txBox="1"/>
          <p:nvPr/>
        </p:nvSpPr>
        <p:spPr>
          <a:xfrm>
            <a:off x="401325" y="2512525"/>
            <a:ext cx="6344700" cy="17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574925" lvl="0" marL="258699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s-ES" sz="3800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CONECTANDO CON PROCEDIMIENTOS ALMACENADOS</a:t>
            </a:r>
            <a:endParaRPr b="0" i="0" sz="3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2248425" y="5045989"/>
            <a:ext cx="26505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sng" cap="none" strike="noStrike">
                <a:solidFill>
                  <a:srgbClr val="0462C1"/>
                </a:solidFill>
                <a:latin typeface="Trebuchet MS"/>
                <a:ea typeface="Trebuchet MS"/>
                <a:cs typeface="Trebuchet MS"/>
                <a:sym typeface="Trebuchet M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jgalindos@sena.edu.co </a:t>
            </a:r>
            <a:r>
              <a:rPr b="0" i="0" lang="es-ES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 b="0" i="0" sz="1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9" name="Google Shape;6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21263" y="1274250"/>
            <a:ext cx="4981575" cy="45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">
            <a:hlinkClick action="ppaction://hlinkshowjump?jump=firs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68450" y="6308880"/>
            <a:ext cx="458225" cy="4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16/10/2024</a:t>
            </a:r>
            <a:endParaRPr/>
          </a:p>
        </p:txBody>
      </p:sp>
      <p:sp>
        <p:nvSpPr>
          <p:cNvPr id="72" name="Google Shape;72;p2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5ad033e0a_0_220"/>
          <p:cNvSpPr txBox="1"/>
          <p:nvPr>
            <p:ph type="title"/>
          </p:nvPr>
        </p:nvSpPr>
        <p:spPr>
          <a:xfrm>
            <a:off x="1055725" y="290450"/>
            <a:ext cx="7948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CREANDO LA PLANTILLA region.html</a:t>
            </a:r>
            <a:endParaRPr/>
          </a:p>
        </p:txBody>
      </p:sp>
      <p:sp>
        <p:nvSpPr>
          <p:cNvPr id="256" name="Google Shape;256;g2d5ad033e0a_0_220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57" name="Google Shape;257;g2d5ad033e0a_0_220"/>
          <p:cNvSpPr txBox="1"/>
          <p:nvPr/>
        </p:nvSpPr>
        <p:spPr>
          <a:xfrm>
            <a:off x="272050" y="2272600"/>
            <a:ext cx="11310300" cy="391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{% extends "base.html" %}</a:t>
            </a:r>
            <a:endParaRPr sz="12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{% block content %}</a:t>
            </a: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250">
                <a:solidFill>
                  <a:srgbClr val="F44747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s-ES" sz="12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2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ES" sz="12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2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2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2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"coard  mx-auto border"</a:t>
            </a:r>
            <a:r>
              <a:rPr lang="es-ES" sz="12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2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s-ES" sz="12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2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"width: 50rem;"</a:t>
            </a: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2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s-ES" sz="12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2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2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2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"table table-striped"</a:t>
            </a: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2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ES" sz="12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NOMBRE REGION</a:t>
            </a: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2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s-ES" sz="12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{% for datos in cadena %}</a:t>
            </a:r>
            <a:endParaRPr sz="12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2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s-ES" sz="12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ES" sz="12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{{datos[1]}}</a:t>
            </a: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2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2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{% endfor %}</a:t>
            </a:r>
            <a:endParaRPr sz="12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2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2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2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s-ES" sz="12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2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2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2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"btn btn-primary"</a:t>
            </a:r>
            <a:r>
              <a:rPr lang="es-ES" sz="12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2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s-ES" sz="12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2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"/paso1"</a:t>
            </a: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ES" sz="12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REGRESAR</a:t>
            </a: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2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s-ES" sz="125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{% endblock content %}</a:t>
            </a:r>
            <a:endParaRPr sz="12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5ad033e0a_0_227"/>
          <p:cNvSpPr txBox="1"/>
          <p:nvPr>
            <p:ph type="title"/>
          </p:nvPr>
        </p:nvSpPr>
        <p:spPr>
          <a:xfrm>
            <a:off x="1055725" y="290450"/>
            <a:ext cx="7948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CREANDO LA PLANTILLA login.html</a:t>
            </a:r>
            <a:endParaRPr/>
          </a:p>
        </p:txBody>
      </p:sp>
      <p:sp>
        <p:nvSpPr>
          <p:cNvPr id="263" name="Google Shape;263;g2d5ad033e0a_0_227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64" name="Google Shape;264;g2d5ad033e0a_0_227"/>
          <p:cNvSpPr txBox="1"/>
          <p:nvPr/>
        </p:nvSpPr>
        <p:spPr>
          <a:xfrm>
            <a:off x="272050" y="1586800"/>
            <a:ext cx="11310300" cy="514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{% extends "base.html" %}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{% block content %}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"coard  mx-auto border"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"width: 22rem;"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"card-header w3-black"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h5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"card-title"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s-ES" sz="1000">
                <a:solidFill>
                  <a:srgbClr val="F44747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"yellow"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INGRESO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000">
                <a:solidFill>
                  <a:srgbClr val="F44747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h5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"card-body"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"/v"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"table table-striped"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"form-label"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Usuario: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"usua"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"usua"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"form-label"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Clave: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"password"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ES" sz="1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"pw"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"pw"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endParaRPr sz="10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ES" sz="1000">
                <a:solidFill>
                  <a:srgbClr val="F44747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"btn btn-outline-primary col-10"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"Ingresar"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ES" sz="10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ES" sz="1000">
                <a:solidFill>
                  <a:srgbClr val="80808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{% endblock content %}</a:t>
            </a:r>
            <a:endParaRPr sz="10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5ad033e0a_0_144"/>
          <p:cNvSpPr txBox="1"/>
          <p:nvPr>
            <p:ph type="title"/>
          </p:nvPr>
        </p:nvSpPr>
        <p:spPr>
          <a:xfrm>
            <a:off x="1055725" y="138050"/>
            <a:ext cx="7948500" cy="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CONSTRUYENDO LOS ENDPOINT DE LA </a:t>
            </a:r>
            <a:r>
              <a:rPr lang="es-ES"/>
              <a:t>APLICACIÓN</a:t>
            </a:r>
            <a:endParaRPr/>
          </a:p>
        </p:txBody>
      </p:sp>
      <p:sp>
        <p:nvSpPr>
          <p:cNvPr id="270" name="Google Shape;270;g2d5ad033e0a_0_144"/>
          <p:cNvSpPr txBox="1"/>
          <p:nvPr/>
        </p:nvSpPr>
        <p:spPr>
          <a:xfrm>
            <a:off x="52425" y="1702875"/>
            <a:ext cx="5675400" cy="248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flask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Flask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ES" sz="8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jsonify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endParaRPr sz="850">
              <a:solidFill>
                <a:srgbClr val="4EC9B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flask_mysqldb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endParaRPr sz="850">
              <a:solidFill>
                <a:srgbClr val="4EC9B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8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85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Flask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__name__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config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s-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'MYSQL_HOST'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config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s-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'MYSQL_USER'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'prueba'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config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s-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'MYSQL_PASSWORD'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'prueba'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config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s-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'MYSQL_DB'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'ejemplo'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5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__name__</a:t>
            </a:r>
            <a:r>
              <a:rPr lang="es-ES" sz="8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s-ES" sz="8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8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debug</a:t>
            </a:r>
            <a:r>
              <a:rPr lang="es-ES" sz="8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8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port</a:t>
            </a:r>
            <a:r>
              <a:rPr lang="es-ES" sz="8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85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8000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host</a:t>
            </a:r>
            <a:r>
              <a:rPr lang="es-ES" sz="8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8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'0.0.0.0'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2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1" name="Google Shape;271;g2d5ad033e0a_0_144"/>
          <p:cNvSpPr txBox="1"/>
          <p:nvPr/>
        </p:nvSpPr>
        <p:spPr>
          <a:xfrm>
            <a:off x="-501" y="1399175"/>
            <a:ext cx="401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0" lvl="0" marL="1263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1200">
                <a:solidFill>
                  <a:srgbClr val="FF0000"/>
                </a:solidFill>
              </a:rPr>
              <a:t>CREAMOS EL ARCHIVO app.py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d5ad033e0a_0_144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73" name="Google Shape;273;g2d5ad033e0a_0_144"/>
          <p:cNvSpPr txBox="1"/>
          <p:nvPr/>
        </p:nvSpPr>
        <p:spPr>
          <a:xfrm>
            <a:off x="5854700" y="1702875"/>
            <a:ext cx="6214800" cy="464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9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.route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"/v"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methods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'POST'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Raiz1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9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'POST'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usua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9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'usua'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pw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9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'pw'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9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config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'MYSQL_HOST'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config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'MYSQL_USER'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usua</a:t>
            </a:r>
            <a:endParaRPr sz="900">
              <a:solidFill>
                <a:srgbClr val="9CDCFE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config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'MYSQL_PASSWORD'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pw</a:t>
            </a:r>
            <a:endParaRPr sz="900">
              <a:solidFill>
                <a:srgbClr val="9CDCFE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config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'MYSQL_DB'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'hr'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9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9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# cur.execute("select count(*) from regions")</a:t>
            </a:r>
            <a:endParaRPr sz="9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9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# cadena=cur.fetchall()</a:t>
            </a:r>
            <a:endParaRPr sz="9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900">
                <a:solidFill>
                  <a:srgbClr val="6A9955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# return render_template("region.html", cadena=cadena)</a:t>
            </a:r>
            <a:endParaRPr sz="900">
              <a:solidFill>
                <a:srgbClr val="6A9955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msgito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"BIENVENIDO"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regreso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"/paso1"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9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render_template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"alerta.html"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msgito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msgito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regreso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regreso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9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msgito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"USUARIO O CREDENCIALES NO VALIDOS"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regreso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"/"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9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render_template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9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"alerta.html"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msgito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msgito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regreso</a:t>
            </a:r>
            <a:r>
              <a:rPr lang="es-ES" sz="9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regreso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9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ES" sz="9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usua</a:t>
            </a:r>
            <a:endParaRPr sz="900">
              <a:solidFill>
                <a:srgbClr val="9CDCFE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CDCAA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4" name="Google Shape;274;g2d5ad033e0a_0_144"/>
          <p:cNvSpPr txBox="1"/>
          <p:nvPr/>
        </p:nvSpPr>
        <p:spPr>
          <a:xfrm>
            <a:off x="52425" y="4368800"/>
            <a:ext cx="5675400" cy="226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8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.route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8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"/"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Raiz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8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render_template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8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"login.html"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8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.route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8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"/paso1"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Paso1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8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8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8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render_template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8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"paso1.html"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8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msgito</a:t>
            </a:r>
            <a:r>
              <a:rPr lang="es-ES" sz="8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8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"NO HA VALIDADO CREDENCIALES"</a:t>
            </a:r>
            <a:endParaRPr sz="85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regreso</a:t>
            </a:r>
            <a:r>
              <a:rPr lang="es-ES" sz="8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8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"/"</a:t>
            </a:r>
            <a:endParaRPr sz="85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8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render_template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8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"alerta.html"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msgito</a:t>
            </a:r>
            <a:r>
              <a:rPr lang="es-ES" sz="8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msgito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regreso</a:t>
            </a:r>
            <a:r>
              <a:rPr lang="es-ES" sz="8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regreso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50">
              <a:solidFill>
                <a:srgbClr val="DCDCAA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5" name="Google Shape;275;g2d5ad033e0a_0_144"/>
          <p:cNvSpPr txBox="1"/>
          <p:nvPr/>
        </p:nvSpPr>
        <p:spPr>
          <a:xfrm>
            <a:off x="-501" y="4066175"/>
            <a:ext cx="401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0" lvl="0" marL="1263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1200">
                <a:solidFill>
                  <a:srgbClr val="FF0000"/>
                </a:solidFill>
              </a:rPr>
              <a:t>ENDPOINT RAIZ Y PASO1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2d5ad033e0a_0_144"/>
          <p:cNvSpPr txBox="1"/>
          <p:nvPr/>
        </p:nvSpPr>
        <p:spPr>
          <a:xfrm>
            <a:off x="5930899" y="1411875"/>
            <a:ext cx="401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0" lvl="0" marL="1263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1200">
                <a:solidFill>
                  <a:srgbClr val="FF0000"/>
                </a:solidFill>
              </a:rPr>
              <a:t>ENDPOINT VALIDACION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5ad033e0a_0_239"/>
          <p:cNvSpPr txBox="1"/>
          <p:nvPr>
            <p:ph type="title"/>
          </p:nvPr>
        </p:nvSpPr>
        <p:spPr>
          <a:xfrm>
            <a:off x="1055725" y="290450"/>
            <a:ext cx="7948500" cy="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CONSTRUYENDO LOS ENDPOINT DE LA APLICACIÓN</a:t>
            </a:r>
            <a:endParaRPr/>
          </a:p>
        </p:txBody>
      </p:sp>
      <p:sp>
        <p:nvSpPr>
          <p:cNvPr id="282" name="Google Shape;282;g2d5ad033e0a_0_239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83" name="Google Shape;283;g2d5ad033e0a_0_239"/>
          <p:cNvSpPr txBox="1"/>
          <p:nvPr/>
        </p:nvSpPr>
        <p:spPr>
          <a:xfrm>
            <a:off x="272050" y="1663000"/>
            <a:ext cx="11310300" cy="490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-ES" sz="16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16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.route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16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"/region"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6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Region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6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6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16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6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6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16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16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16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.execute(</a:t>
            </a:r>
            <a:r>
              <a:rPr lang="es-ES" sz="16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"select * from regions"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16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cadena</a:t>
            </a:r>
            <a:r>
              <a:rPr lang="es-ES" sz="16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6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.fetchall()</a:t>
            </a:r>
            <a:endParaRPr sz="16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16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6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render_template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16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"region.html"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16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cadena</a:t>
            </a:r>
            <a:r>
              <a:rPr lang="es-ES" sz="16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6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cadena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6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65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6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6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16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msgito</a:t>
            </a:r>
            <a:r>
              <a:rPr lang="es-ES" sz="16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6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"NO TIENE ACCESO"</a:t>
            </a:r>
            <a:endParaRPr sz="165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16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regreso</a:t>
            </a:r>
            <a:r>
              <a:rPr lang="es-ES" sz="16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6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"/paso1"</a:t>
            </a:r>
            <a:endParaRPr sz="165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16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6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render_template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16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"alerta.html"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ES" sz="16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msgito</a:t>
            </a:r>
            <a:r>
              <a:rPr lang="es-ES" sz="16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6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msgito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16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regreso</a:t>
            </a:r>
            <a:r>
              <a:rPr lang="es-ES" sz="16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6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regreso</a:t>
            </a:r>
            <a:r>
              <a:rPr lang="es-ES" sz="16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{% endblock content %}</a:t>
            </a:r>
            <a:endParaRPr sz="1600">
              <a:solidFill>
                <a:srgbClr val="80808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5ad033e0a_0_246"/>
          <p:cNvSpPr txBox="1"/>
          <p:nvPr>
            <p:ph type="title"/>
          </p:nvPr>
        </p:nvSpPr>
        <p:spPr>
          <a:xfrm>
            <a:off x="1055725" y="290450"/>
            <a:ext cx="7948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UTILIZANDO LA APLICACIÓN</a:t>
            </a:r>
            <a:endParaRPr/>
          </a:p>
        </p:txBody>
      </p:sp>
      <p:sp>
        <p:nvSpPr>
          <p:cNvPr id="289" name="Google Shape;289;g2d5ad033e0a_0_246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90" name="Google Shape;290;g2d5ad033e0a_0_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25" y="1970250"/>
            <a:ext cx="5081925" cy="211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d5ad033e0a_0_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0925" y="1577500"/>
            <a:ext cx="354330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d5ad033e0a_0_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9975" y="3475675"/>
            <a:ext cx="350520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d5ad033e0a_0_246"/>
          <p:cNvSpPr/>
          <p:nvPr/>
        </p:nvSpPr>
        <p:spPr>
          <a:xfrm rot="-1131374">
            <a:off x="3512029" y="2968486"/>
            <a:ext cx="2193415" cy="2771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d5ad033e0a_0_246"/>
          <p:cNvSpPr/>
          <p:nvPr/>
        </p:nvSpPr>
        <p:spPr>
          <a:xfrm rot="884285">
            <a:off x="3524298" y="3616776"/>
            <a:ext cx="2073108" cy="2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d5ad033e0a_0_246"/>
          <p:cNvSpPr txBox="1"/>
          <p:nvPr/>
        </p:nvSpPr>
        <p:spPr>
          <a:xfrm>
            <a:off x="-501" y="1399175"/>
            <a:ext cx="401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0" lvl="0" marL="1263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1200">
                <a:solidFill>
                  <a:srgbClr val="FF0000"/>
                </a:solidFill>
              </a:rPr>
              <a:t>END POINT /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2d5ad033e0a_0_246"/>
          <p:cNvSpPr txBox="1"/>
          <p:nvPr/>
        </p:nvSpPr>
        <p:spPr>
          <a:xfrm>
            <a:off x="4841524" y="3189450"/>
            <a:ext cx="1926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0" lvl="0" marL="1263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1200">
                <a:solidFill>
                  <a:srgbClr val="FF0000"/>
                </a:solidFill>
              </a:rPr>
              <a:t>END POINT /v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g2d5ad033e0a_0_2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05550" y="2269625"/>
            <a:ext cx="2804101" cy="1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d5ad033e0a_0_246"/>
          <p:cNvSpPr/>
          <p:nvPr/>
        </p:nvSpPr>
        <p:spPr>
          <a:xfrm rot="-1131357">
            <a:off x="8899330" y="3694999"/>
            <a:ext cx="710109" cy="2771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d5ad033e0a_0_246"/>
          <p:cNvSpPr txBox="1"/>
          <p:nvPr/>
        </p:nvSpPr>
        <p:spPr>
          <a:xfrm>
            <a:off x="8443774" y="3299400"/>
            <a:ext cx="1926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0" lvl="0" marL="1263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1200">
                <a:solidFill>
                  <a:srgbClr val="FF0000"/>
                </a:solidFill>
              </a:rPr>
              <a:t>END POINT /paso1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g2d5ad033e0a_0_2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7450" y="5145251"/>
            <a:ext cx="3418975" cy="136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2d5ad033e0a_0_246"/>
          <p:cNvSpPr/>
          <p:nvPr/>
        </p:nvSpPr>
        <p:spPr>
          <a:xfrm rot="7759049">
            <a:off x="8737340" y="4080624"/>
            <a:ext cx="1938869" cy="27714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2d5ad033e0a_0_246"/>
          <p:cNvSpPr txBox="1"/>
          <p:nvPr/>
        </p:nvSpPr>
        <p:spPr>
          <a:xfrm>
            <a:off x="8748574" y="4905400"/>
            <a:ext cx="1926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0" lvl="0" marL="1263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1200">
                <a:solidFill>
                  <a:srgbClr val="FF0000"/>
                </a:solidFill>
              </a:rPr>
              <a:t>END POINT /region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g2d5ad033e0a_0_2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06625" y="5326776"/>
            <a:ext cx="2623833" cy="10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2d5ad033e0a_0_246"/>
          <p:cNvSpPr/>
          <p:nvPr/>
        </p:nvSpPr>
        <p:spPr>
          <a:xfrm rot="4745050">
            <a:off x="9909069" y="4324959"/>
            <a:ext cx="2249603" cy="2771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d5ad033e0a_0_289"/>
          <p:cNvSpPr txBox="1"/>
          <p:nvPr>
            <p:ph type="title"/>
          </p:nvPr>
        </p:nvSpPr>
        <p:spPr>
          <a:xfrm>
            <a:off x="1055725" y="290450"/>
            <a:ext cx="7948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DESENCADENADORES</a:t>
            </a:r>
            <a:endParaRPr/>
          </a:p>
        </p:txBody>
      </p:sp>
      <p:sp>
        <p:nvSpPr>
          <p:cNvPr id="310" name="Google Shape;310;g2d5ad033e0a_0_289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11" name="Google Shape;311;g2d5ad033e0a_0_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075" y="1834525"/>
            <a:ext cx="9467850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d5ad033e0a_0_268"/>
          <p:cNvSpPr txBox="1"/>
          <p:nvPr>
            <p:ph type="title"/>
          </p:nvPr>
        </p:nvSpPr>
        <p:spPr>
          <a:xfrm>
            <a:off x="1055725" y="290450"/>
            <a:ext cx="7948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DESENCADENADORES</a:t>
            </a:r>
            <a:endParaRPr/>
          </a:p>
        </p:txBody>
      </p:sp>
      <p:sp>
        <p:nvSpPr>
          <p:cNvPr id="317" name="Google Shape;317;g2d5ad033e0a_0_268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18" name="Google Shape;318;g2d5ad033e0a_0_268"/>
          <p:cNvSpPr txBox="1"/>
          <p:nvPr/>
        </p:nvSpPr>
        <p:spPr>
          <a:xfrm>
            <a:off x="6778750" y="1981225"/>
            <a:ext cx="4803600" cy="4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1"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desencadenadores son sentencias que utilizan para la gestión de la información en una base de datos.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1" lang="es-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incorporación de los TRIGGER se comenzó a utilizar desde la versión Mysql 5.0.2, son objetos con nombre asociado a una tabla y es activada cuando se realiza un evento INSERT, UPDATE o DELETE.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g2d5ad033e0a_0_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00" y="2393450"/>
            <a:ext cx="6387176" cy="34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5ad033e0a_0_299"/>
          <p:cNvSpPr txBox="1"/>
          <p:nvPr>
            <p:ph type="title"/>
          </p:nvPr>
        </p:nvSpPr>
        <p:spPr>
          <a:xfrm>
            <a:off x="1055725" y="290450"/>
            <a:ext cx="7948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DESENCADENADORES</a:t>
            </a:r>
            <a:endParaRPr/>
          </a:p>
        </p:txBody>
      </p:sp>
      <p:sp>
        <p:nvSpPr>
          <p:cNvPr id="325" name="Google Shape;325;g2d5ad033e0a_0_299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26" name="Google Shape;326;g2d5ad033e0a_0_299"/>
          <p:cNvSpPr txBox="1"/>
          <p:nvPr/>
        </p:nvSpPr>
        <p:spPr>
          <a:xfrm>
            <a:off x="6778750" y="2520000"/>
            <a:ext cx="4803600" cy="3156900"/>
          </a:xfrm>
          <a:prstGeom prst="rect">
            <a:avLst/>
          </a:prstGeom>
          <a:solidFill>
            <a:srgbClr val="C8C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TRIGGER Nombre Momento Evento ON nomre_tabla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ROW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BEGIN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dk1"/>
                </a:solidFill>
              </a:rPr>
              <a:t>… </a:t>
            </a:r>
            <a:r>
              <a:rPr b="1" lang="es-E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Cuerpo o llamada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END;</a:t>
            </a:r>
            <a:endParaRPr b="1"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g2d5ad033e0a_0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00" y="2393450"/>
            <a:ext cx="6387176" cy="34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d5ad033e0a_0_307"/>
          <p:cNvSpPr txBox="1"/>
          <p:nvPr>
            <p:ph type="title"/>
          </p:nvPr>
        </p:nvSpPr>
        <p:spPr>
          <a:xfrm>
            <a:off x="1055725" y="290450"/>
            <a:ext cx="7948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DESENCADENADORES</a:t>
            </a:r>
            <a:endParaRPr/>
          </a:p>
        </p:txBody>
      </p:sp>
      <p:sp>
        <p:nvSpPr>
          <p:cNvPr id="333" name="Google Shape;333;g2d5ad033e0a_0_307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34" name="Google Shape;334;g2d5ad033e0a_0_307"/>
          <p:cNvSpPr txBox="1"/>
          <p:nvPr/>
        </p:nvSpPr>
        <p:spPr>
          <a:xfrm>
            <a:off x="721350" y="1674100"/>
            <a:ext cx="9595800" cy="1845600"/>
          </a:xfrm>
          <a:prstGeom prst="rect">
            <a:avLst/>
          </a:prstGeom>
          <a:solidFill>
            <a:srgbClr val="C8C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Momento</a:t>
            </a:r>
            <a:r>
              <a:rPr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</a:t>
            </a:r>
            <a:r>
              <a:rPr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antes de grabar el registro en la tabla, </a:t>
            </a:r>
            <a:r>
              <a:rPr b="1"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</a:t>
            </a:r>
            <a:r>
              <a:rPr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después de grabar el registro en la tabla.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Evento</a:t>
            </a:r>
            <a:r>
              <a:rPr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</a:t>
            </a:r>
            <a:r>
              <a:rPr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nuevo registro, </a:t>
            </a:r>
            <a:r>
              <a:rPr b="1"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</a:t>
            </a:r>
            <a:r>
              <a:rPr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actualizar el registro, DELETE borra un registro. 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g2d5ad033e0a_0_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00" y="3806650"/>
            <a:ext cx="9663751" cy="27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5d2927dbc_0_0"/>
          <p:cNvSpPr txBox="1"/>
          <p:nvPr>
            <p:ph type="title"/>
          </p:nvPr>
        </p:nvSpPr>
        <p:spPr>
          <a:xfrm>
            <a:off x="1055725" y="290450"/>
            <a:ext cx="7948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DESENCADENADORES INSERT</a:t>
            </a:r>
            <a:endParaRPr/>
          </a:p>
        </p:txBody>
      </p:sp>
      <p:sp>
        <p:nvSpPr>
          <p:cNvPr id="341" name="Google Shape;341;g315d2927dbc_0_0"/>
          <p:cNvSpPr txBox="1"/>
          <p:nvPr>
            <p:ph idx="12" type="sldNum"/>
          </p:nvPr>
        </p:nvSpPr>
        <p:spPr>
          <a:xfrm>
            <a:off x="11606707" y="1507850"/>
            <a:ext cx="585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42" name="Google Shape;342;g315d2927db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75" y="1507850"/>
            <a:ext cx="11781124" cy="51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1"/>
          <p:cNvSpPr/>
          <p:nvPr/>
        </p:nvSpPr>
        <p:spPr>
          <a:xfrm>
            <a:off x="203039" y="2316670"/>
            <a:ext cx="7155542" cy="3420493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785" algn="ctr" dir="3180000" dist="3302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61"/>
          <p:cNvSpPr txBox="1"/>
          <p:nvPr>
            <p:ph type="title"/>
          </p:nvPr>
        </p:nvSpPr>
        <p:spPr>
          <a:xfrm>
            <a:off x="1030935" y="252806"/>
            <a:ext cx="10130129" cy="690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ES" sz="4400"/>
              <a:t>SOFTWARE RECOMENDADO</a:t>
            </a:r>
            <a:endParaRPr b="1" sz="4400"/>
          </a:p>
        </p:txBody>
      </p:sp>
      <p:pic>
        <p:nvPicPr>
          <p:cNvPr id="79" name="Google Shape;7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7420" y="1884286"/>
            <a:ext cx="3997829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61"/>
          <p:cNvSpPr txBox="1"/>
          <p:nvPr>
            <p:ph idx="10" type="dt"/>
          </p:nvPr>
        </p:nvSpPr>
        <p:spPr>
          <a:xfrm>
            <a:off x="7586698" y="6411049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16/10/2024</a:t>
            </a:r>
            <a:endParaRPr/>
          </a:p>
        </p:txBody>
      </p:sp>
      <p:sp>
        <p:nvSpPr>
          <p:cNvPr id="81" name="Google Shape;81;p6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61">
            <a:hlinkClick r:id="rId4"/>
          </p:cNvPr>
          <p:cNvSpPr/>
          <p:nvPr/>
        </p:nvSpPr>
        <p:spPr>
          <a:xfrm>
            <a:off x="624112" y="2478214"/>
            <a:ext cx="6560457" cy="50816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MARIADB SERVER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61">
            <a:hlinkClick r:id="rId5"/>
          </p:cNvPr>
          <p:cNvSpPr/>
          <p:nvPr/>
        </p:nvSpPr>
        <p:spPr>
          <a:xfrm>
            <a:off x="624112" y="3092245"/>
            <a:ext cx="6560457" cy="50816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POSTGRES SERVER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61">
            <a:hlinkClick r:id="rId6"/>
          </p:cNvPr>
          <p:cNvSpPr/>
          <p:nvPr/>
        </p:nvSpPr>
        <p:spPr>
          <a:xfrm>
            <a:off x="624112" y="3762502"/>
            <a:ext cx="6560457" cy="50816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MONGO SERVER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61">
            <a:hlinkClick r:id="rId7"/>
          </p:cNvPr>
          <p:cNvSpPr/>
          <p:nvPr/>
        </p:nvSpPr>
        <p:spPr>
          <a:xfrm>
            <a:off x="624111" y="4392728"/>
            <a:ext cx="6560457" cy="50816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SQLITE SERVER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61">
            <a:hlinkClick r:id="rId8"/>
          </p:cNvPr>
          <p:cNvSpPr/>
          <p:nvPr/>
        </p:nvSpPr>
        <p:spPr>
          <a:xfrm>
            <a:off x="624110" y="4993915"/>
            <a:ext cx="6560457" cy="50816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REPOSITORIO GITHUB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5d2927dbc_0_12"/>
          <p:cNvSpPr txBox="1"/>
          <p:nvPr>
            <p:ph type="title"/>
          </p:nvPr>
        </p:nvSpPr>
        <p:spPr>
          <a:xfrm>
            <a:off x="1055725" y="290450"/>
            <a:ext cx="7948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DESENCADENADORES INSERT</a:t>
            </a:r>
            <a:endParaRPr/>
          </a:p>
        </p:txBody>
      </p:sp>
      <p:sp>
        <p:nvSpPr>
          <p:cNvPr id="348" name="Google Shape;348;g315d2927dbc_0_12"/>
          <p:cNvSpPr txBox="1"/>
          <p:nvPr>
            <p:ph idx="12" type="sldNum"/>
          </p:nvPr>
        </p:nvSpPr>
        <p:spPr>
          <a:xfrm>
            <a:off x="11606707" y="1507850"/>
            <a:ext cx="585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49" name="Google Shape;349;g315d2927dbc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00" y="1628700"/>
            <a:ext cx="11181875" cy="50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5d2927dbc_0_19"/>
          <p:cNvSpPr txBox="1"/>
          <p:nvPr>
            <p:ph type="title"/>
          </p:nvPr>
        </p:nvSpPr>
        <p:spPr>
          <a:xfrm>
            <a:off x="1055725" y="290450"/>
            <a:ext cx="7948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DESENCADENADORES INSERT</a:t>
            </a:r>
            <a:endParaRPr/>
          </a:p>
        </p:txBody>
      </p:sp>
      <p:sp>
        <p:nvSpPr>
          <p:cNvPr id="355" name="Google Shape;355;g315d2927dbc_0_19"/>
          <p:cNvSpPr txBox="1"/>
          <p:nvPr>
            <p:ph idx="12" type="sldNum"/>
          </p:nvPr>
        </p:nvSpPr>
        <p:spPr>
          <a:xfrm>
            <a:off x="11606707" y="1507850"/>
            <a:ext cx="585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56" name="Google Shape;356;g315d2927dbc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00" y="1538300"/>
            <a:ext cx="11740151" cy="50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5d2927dbc_0_26"/>
          <p:cNvSpPr txBox="1"/>
          <p:nvPr>
            <p:ph type="title"/>
          </p:nvPr>
        </p:nvSpPr>
        <p:spPr>
          <a:xfrm>
            <a:off x="1055725" y="290450"/>
            <a:ext cx="7948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DESENCADENADORES INSERT</a:t>
            </a:r>
            <a:endParaRPr/>
          </a:p>
        </p:txBody>
      </p:sp>
      <p:sp>
        <p:nvSpPr>
          <p:cNvPr id="362" name="Google Shape;362;g315d2927dbc_0_26"/>
          <p:cNvSpPr txBox="1"/>
          <p:nvPr>
            <p:ph idx="12" type="sldNum"/>
          </p:nvPr>
        </p:nvSpPr>
        <p:spPr>
          <a:xfrm>
            <a:off x="11606707" y="1507850"/>
            <a:ext cx="585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63" name="Google Shape;363;g315d2927dbc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5" y="1584050"/>
            <a:ext cx="11766100" cy="49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15d2927dbc_0_33"/>
          <p:cNvSpPr txBox="1"/>
          <p:nvPr>
            <p:ph type="title"/>
          </p:nvPr>
        </p:nvSpPr>
        <p:spPr>
          <a:xfrm>
            <a:off x="1055725" y="290450"/>
            <a:ext cx="7948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DESENCADENADORES UPDATE</a:t>
            </a:r>
            <a:endParaRPr/>
          </a:p>
        </p:txBody>
      </p:sp>
      <p:sp>
        <p:nvSpPr>
          <p:cNvPr id="369" name="Google Shape;369;g315d2927dbc_0_33"/>
          <p:cNvSpPr txBox="1"/>
          <p:nvPr>
            <p:ph idx="12" type="sldNum"/>
          </p:nvPr>
        </p:nvSpPr>
        <p:spPr>
          <a:xfrm>
            <a:off x="11606707" y="1507850"/>
            <a:ext cx="585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70" name="Google Shape;370;g315d2927dbc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75" y="1643825"/>
            <a:ext cx="5829300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315d2927dbc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75" y="5157250"/>
            <a:ext cx="5829300" cy="15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315d2927dbc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8546" y="5093325"/>
            <a:ext cx="5935725" cy="16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315d2927dbc_0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3875" y="1861250"/>
            <a:ext cx="5935725" cy="30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15d2927dbc_0_50"/>
          <p:cNvSpPr txBox="1"/>
          <p:nvPr>
            <p:ph type="title"/>
          </p:nvPr>
        </p:nvSpPr>
        <p:spPr>
          <a:xfrm>
            <a:off x="1055725" y="290450"/>
            <a:ext cx="7948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DESENCADENADORES DELETE</a:t>
            </a:r>
            <a:endParaRPr/>
          </a:p>
        </p:txBody>
      </p:sp>
      <p:sp>
        <p:nvSpPr>
          <p:cNvPr id="379" name="Google Shape;379;g315d2927dbc_0_50"/>
          <p:cNvSpPr txBox="1"/>
          <p:nvPr>
            <p:ph idx="12" type="sldNum"/>
          </p:nvPr>
        </p:nvSpPr>
        <p:spPr>
          <a:xfrm>
            <a:off x="11606707" y="1507850"/>
            <a:ext cx="585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80" name="Google Shape;380;g315d2927dbc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75" y="5209625"/>
            <a:ext cx="57644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315d2927dbc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75" y="1507850"/>
            <a:ext cx="5764424" cy="34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315d2927dbc_0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6600" y="1508525"/>
            <a:ext cx="6000600" cy="23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315d2927dbc_0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2500" y="3990975"/>
            <a:ext cx="5904700" cy="246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8"/>
          <p:cNvSpPr txBox="1"/>
          <p:nvPr>
            <p:ph type="title"/>
          </p:nvPr>
        </p:nvSpPr>
        <p:spPr>
          <a:xfrm>
            <a:off x="535025" y="468249"/>
            <a:ext cx="6847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ES"/>
              <a:t>DUDAS Y PREGUNTAS</a:t>
            </a:r>
            <a:endParaRPr b="1"/>
          </a:p>
        </p:txBody>
      </p:sp>
      <p:pic>
        <p:nvPicPr>
          <p:cNvPr descr="Resultado de imagen para hombre dudando png" id="389" name="Google Shape;38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8466" y="1644676"/>
            <a:ext cx="5059009" cy="4462200"/>
          </a:xfrm>
          <a:prstGeom prst="ellipse">
            <a:avLst/>
          </a:prstGeom>
          <a:noFill/>
          <a:ln cap="rnd" cmpd="sng" w="1905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bl">
              <a:srgbClr val="000000"/>
            </a:outerShdw>
          </a:effectLst>
        </p:spPr>
      </p:pic>
      <p:pic>
        <p:nvPicPr>
          <p:cNvPr id="390" name="Google Shape;390;p78">
            <a:hlinkClick action="ppaction://hlinkshowjump?jump=firstslide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68450" y="6308880"/>
            <a:ext cx="458225" cy="4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7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16/10/2024</a:t>
            </a:r>
            <a:endParaRPr/>
          </a:p>
        </p:txBody>
      </p:sp>
      <p:sp>
        <p:nvSpPr>
          <p:cNvPr id="392" name="Google Shape;392;p78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1564171dc3_0_79"/>
          <p:cNvSpPr txBox="1"/>
          <p:nvPr>
            <p:ph type="title"/>
          </p:nvPr>
        </p:nvSpPr>
        <p:spPr>
          <a:xfrm>
            <a:off x="535025" y="468249"/>
            <a:ext cx="6847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ES"/>
              <a:t>MATERIALES DE FORMACIÓN</a:t>
            </a:r>
            <a:endParaRPr b="1"/>
          </a:p>
        </p:txBody>
      </p:sp>
      <p:pic>
        <p:nvPicPr>
          <p:cNvPr id="398" name="Google Shape;398;g21564171dc3_0_79">
            <a:hlinkClick action="ppaction://hlinkshowjump?jump=firstslide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68450" y="6308880"/>
            <a:ext cx="458225" cy="4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1564171dc3_0_79">
            <a:hlinkClick r:id="rId4"/>
          </p:cNvPr>
          <p:cNvSpPr/>
          <p:nvPr/>
        </p:nvSpPr>
        <p:spPr>
          <a:xfrm>
            <a:off x="3958925" y="4268390"/>
            <a:ext cx="3730347" cy="371088"/>
          </a:xfrm>
          <a:prstGeom prst="roundRect">
            <a:avLst>
              <a:gd fmla="val 16667" name="adj"/>
            </a:avLst>
          </a:prstGeom>
          <a:solidFill>
            <a:srgbClr val="AAE571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NEPTUNO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21564171dc3_0_79">
            <a:hlinkClick r:id="rId5"/>
          </p:cNvPr>
          <p:cNvSpPr/>
          <p:nvPr/>
        </p:nvSpPr>
        <p:spPr>
          <a:xfrm>
            <a:off x="3958925" y="4784165"/>
            <a:ext cx="3730347" cy="371088"/>
          </a:xfrm>
          <a:prstGeom prst="roundRect">
            <a:avLst>
              <a:gd fmla="val 16667" name="adj"/>
            </a:avLst>
          </a:prstGeom>
          <a:solidFill>
            <a:srgbClr val="AAE571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EXCEL NEPTUNO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ENTRO DE GESTIÓN DE MERCADOS, LOGÍSTICA Y TECNOLOGÍAS DE LA INFORMACIÓN" id="401" name="Google Shape;401;g21564171dc3_0_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0" y="1755358"/>
            <a:ext cx="91440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21564171dc3_0_7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16/10/2024</a:t>
            </a:r>
            <a:endParaRPr/>
          </a:p>
        </p:txBody>
      </p:sp>
      <p:sp>
        <p:nvSpPr>
          <p:cNvPr id="403" name="Google Shape;403;g21564171dc3_0_79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54"/>
          <p:cNvSpPr txBox="1"/>
          <p:nvPr>
            <p:ph type="title"/>
          </p:nvPr>
        </p:nvSpPr>
        <p:spPr>
          <a:xfrm>
            <a:off x="1906994" y="498074"/>
            <a:ext cx="6847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ES"/>
              <a:t>CUENTAME CÓMO TE FUE?</a:t>
            </a:r>
            <a:endParaRPr b="1"/>
          </a:p>
        </p:txBody>
      </p:sp>
      <p:pic>
        <p:nvPicPr>
          <p:cNvPr id="409" name="Google Shape;409;p154"/>
          <p:cNvPicPr preferRelativeResize="0"/>
          <p:nvPr/>
        </p:nvPicPr>
        <p:blipFill rotWithShape="1">
          <a:blip r:embed="rId3">
            <a:alphaModFix/>
          </a:blip>
          <a:srcRect b="0" l="1911" r="1911" t="0"/>
          <a:stretch/>
        </p:blipFill>
        <p:spPr>
          <a:xfrm>
            <a:off x="3478466" y="1644676"/>
            <a:ext cx="5059009" cy="4462200"/>
          </a:xfrm>
          <a:prstGeom prst="ellipse">
            <a:avLst/>
          </a:prstGeom>
          <a:noFill/>
          <a:ln cap="rnd" cmpd="sng" w="1905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bl">
              <a:srgbClr val="000000"/>
            </a:outerShdw>
          </a:effectLst>
        </p:spPr>
      </p:pic>
      <p:pic>
        <p:nvPicPr>
          <p:cNvPr id="410" name="Google Shape;410;p154">
            <a:hlinkClick action="ppaction://hlinkshowjump?jump=firstslide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68450" y="6308880"/>
            <a:ext cx="458225" cy="4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15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16/10/2024</a:t>
            </a:r>
            <a:endParaRPr/>
          </a:p>
        </p:txBody>
      </p:sp>
      <p:sp>
        <p:nvSpPr>
          <p:cNvPr id="412" name="Google Shape;412;p154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4"/>
            <a:ext cx="12191999" cy="681037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55"/>
          <p:cNvSpPr txBox="1"/>
          <p:nvPr/>
        </p:nvSpPr>
        <p:spPr>
          <a:xfrm>
            <a:off x="241410" y="1028118"/>
            <a:ext cx="6344700" cy="628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ES" sz="4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CREDITOS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155">
            <a:hlinkClick action="ppaction://hlinkshowjump?jump=firstslide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68450" y="6308880"/>
            <a:ext cx="458225" cy="4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15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16/10/2024</a:t>
            </a:r>
            <a:endParaRPr/>
          </a:p>
        </p:txBody>
      </p:sp>
      <p:sp>
        <p:nvSpPr>
          <p:cNvPr id="421" name="Google Shape;421;p155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p1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" y="2145584"/>
            <a:ext cx="5976510" cy="3537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5244" y="495565"/>
            <a:ext cx="3825991" cy="5738987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55"/>
          <p:cNvSpPr/>
          <p:nvPr/>
        </p:nvSpPr>
        <p:spPr>
          <a:xfrm>
            <a:off x="899841" y="1480910"/>
            <a:ext cx="5396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Por: José Fernando Galindo Suarez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jgalindos@sena.edu.co</a:t>
            </a:r>
            <a:endParaRPr b="1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 txBox="1"/>
          <p:nvPr/>
        </p:nvSpPr>
        <p:spPr>
          <a:xfrm>
            <a:off x="341477" y="6578600"/>
            <a:ext cx="442277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https://cienciadedatos.net/machine-learning-python.html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16/10/2024</a:t>
            </a:r>
            <a:endParaRPr/>
          </a:p>
        </p:txBody>
      </p:sp>
      <p:sp>
        <p:nvSpPr>
          <p:cNvPr id="431" name="Google Shape;431;p79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/>
          <p:nvPr>
            <p:ph type="title"/>
          </p:nvPr>
        </p:nvSpPr>
        <p:spPr>
          <a:xfrm>
            <a:off x="535025" y="356996"/>
            <a:ext cx="967232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ES" sz="4400"/>
              <a:t>AGENDA DE TEMAS</a:t>
            </a:r>
            <a:endParaRPr b="1" sz="4400"/>
          </a:p>
        </p:txBody>
      </p:sp>
      <p:sp>
        <p:nvSpPr>
          <p:cNvPr id="92" name="Google Shape;92;p3"/>
          <p:cNvSpPr txBox="1"/>
          <p:nvPr/>
        </p:nvSpPr>
        <p:spPr>
          <a:xfrm>
            <a:off x="1143000" y="2209800"/>
            <a:ext cx="67725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PROCEDIMIENTOS ALMACENADOS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EJECUTANDO PROCEDIMIENTOS ALMACENADOS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EJECUTANDO PROCEDIMIENTOS ALMACENADOS DESDE PYTHON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CREACIÓN DE USUARIOS DE BASE DE DATOS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OTORGAR Y REVOCAR PERMISOS A USUARIOS DE BASE DE DATOS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CREANDO UN LOGIN CON AUTENTICACIÓN DE BASE DE DATOS EN FLASK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CREANDO DESENCADENADORES (TRIGGER)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CREANDO LOG DE AUDITORÍA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3"/>
          <p:cNvPicPr preferRelativeResize="0"/>
          <p:nvPr/>
        </p:nvPicPr>
        <p:blipFill rotWithShape="1">
          <a:blip r:embed="rId3">
            <a:alphaModFix/>
          </a:blip>
          <a:srcRect b="0" l="21568" r="22955" t="0"/>
          <a:stretch/>
        </p:blipFill>
        <p:spPr>
          <a:xfrm>
            <a:off x="8079425" y="1772675"/>
            <a:ext cx="37973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>
            <a:hlinkClick action="ppaction://hlinkshowjump?jump=firstslide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45250" y="6216480"/>
            <a:ext cx="458225" cy="4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16/10/2024</a:t>
            </a:r>
            <a:endParaRPr/>
          </a:p>
        </p:txBody>
      </p:sp>
      <p:sp>
        <p:nvSpPr>
          <p:cNvPr id="96" name="Google Shape;96;p3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314e1a20eae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24"/>
            <a:ext cx="12192000" cy="6810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314e1a20eae_0_68"/>
          <p:cNvSpPr txBox="1"/>
          <p:nvPr/>
        </p:nvSpPr>
        <p:spPr>
          <a:xfrm>
            <a:off x="3410325" y="1199876"/>
            <a:ext cx="6344700" cy="3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s-ES" sz="5400">
                <a:solidFill>
                  <a:srgbClr val="FF0000"/>
                </a:solidFill>
              </a:rPr>
              <a:t>CREANDO PROCEDIMIENTOS ALMACENADOS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4925" lvl="0" marL="258699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3" name="Google Shape;103;g314e1a20eae_0_68">
            <a:hlinkClick action="ppaction://hlinkshowjump?jump=firstslide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68450" y="6308880"/>
            <a:ext cx="458225" cy="4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14e1a20eae_0_68"/>
          <p:cNvSpPr txBox="1"/>
          <p:nvPr>
            <p:ph idx="10" type="dt"/>
          </p:nvPr>
        </p:nvSpPr>
        <p:spPr>
          <a:xfrm>
            <a:off x="60960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16/10/2024</a:t>
            </a:r>
            <a:endParaRPr/>
          </a:p>
        </p:txBody>
      </p:sp>
      <p:sp>
        <p:nvSpPr>
          <p:cNvPr id="105" name="Google Shape;105;g314e1a20eae_0_68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g314e1a20eae_0_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519" y="761033"/>
            <a:ext cx="3503615" cy="5616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314e1a20eae_0_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1100" y="4032388"/>
            <a:ext cx="2009775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314e1a20eae_0_68">
            <a:hlinkClick r:id="rId7"/>
          </p:cNvPr>
          <p:cNvSpPr/>
          <p:nvPr/>
        </p:nvSpPr>
        <p:spPr>
          <a:xfrm>
            <a:off x="7528169" y="4464957"/>
            <a:ext cx="3123000" cy="474900"/>
          </a:xfrm>
          <a:prstGeom prst="roundRect">
            <a:avLst>
              <a:gd fmla="val 16667" name="adj"/>
            </a:avLst>
          </a:prstGeom>
          <a:solidFill>
            <a:srgbClr val="00B050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ES">
                <a:solidFill>
                  <a:schemeClr val="lt1"/>
                </a:solidFill>
              </a:rPr>
              <a:t>MANUAL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4e1a20eae_0_79"/>
          <p:cNvSpPr txBox="1"/>
          <p:nvPr>
            <p:ph type="title"/>
          </p:nvPr>
        </p:nvSpPr>
        <p:spPr>
          <a:xfrm>
            <a:off x="535025" y="468249"/>
            <a:ext cx="9415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CREANDO PROCEDIMIENTOS ALMACENADOS</a:t>
            </a:r>
            <a:endParaRPr/>
          </a:p>
        </p:txBody>
      </p:sp>
      <p:sp>
        <p:nvSpPr>
          <p:cNvPr id="114" name="Google Shape;114;g314e1a20eae_0_79"/>
          <p:cNvSpPr txBox="1"/>
          <p:nvPr/>
        </p:nvSpPr>
        <p:spPr>
          <a:xfrm>
            <a:off x="212850" y="2082325"/>
            <a:ext cx="3785700" cy="118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</a:rPr>
              <a:t>CREATE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</a:rPr>
              <a:t>TABLE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</a:rPr>
              <a:t> CIUDAD(</a:t>
            </a:r>
            <a:endParaRPr sz="1150">
              <a:solidFill>
                <a:srgbClr val="CCCCCC"/>
              </a:solidFill>
              <a:highlight>
                <a:srgbClr val="1F1F1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</a:rPr>
              <a:t>    IDCIUDAD 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</a:rPr>
              <a:t>INT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</a:rPr>
              <a:t>PRIMARY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</a:rPr>
              <a:t> 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</a:rPr>
              <a:t>KEY</a:t>
            </a: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</a:rPr>
              <a:t> AUTO_INCREMENT,</a:t>
            </a:r>
            <a:endParaRPr sz="1150">
              <a:solidFill>
                <a:srgbClr val="CCCCCC"/>
              </a:solidFill>
              <a:highlight>
                <a:srgbClr val="1F1F1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</a:rPr>
              <a:t>    NOMCIUDAD </a:t>
            </a: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</a:rPr>
              <a:t>TEXT</a:t>
            </a:r>
            <a:endParaRPr sz="1150">
              <a:solidFill>
                <a:srgbClr val="569CD6"/>
              </a:solidFill>
              <a:highlight>
                <a:srgbClr val="1F1F1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50">
                <a:solidFill>
                  <a:srgbClr val="CCCCCC"/>
                </a:solidFill>
                <a:highlight>
                  <a:srgbClr val="1F1F1F"/>
                </a:highlight>
              </a:rPr>
              <a:t>);</a:t>
            </a:r>
            <a:endParaRPr sz="1150">
              <a:solidFill>
                <a:srgbClr val="CCCCCC"/>
              </a:solidFill>
              <a:highlight>
                <a:srgbClr val="1F1F1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C586C0"/>
              </a:solidFill>
              <a:highlight>
                <a:srgbClr val="1F1F1F"/>
              </a:highlight>
            </a:endParaRPr>
          </a:p>
        </p:txBody>
      </p:sp>
      <p:sp>
        <p:nvSpPr>
          <p:cNvPr id="115" name="Google Shape;115;g314e1a20eae_0_79"/>
          <p:cNvSpPr txBox="1"/>
          <p:nvPr/>
        </p:nvSpPr>
        <p:spPr>
          <a:xfrm>
            <a:off x="-501" y="1475375"/>
            <a:ext cx="40143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0" lvl="0" marL="1263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1900">
                <a:solidFill>
                  <a:srgbClr val="FF0000"/>
                </a:solidFill>
              </a:rPr>
              <a:t>CREAR LA TABLA CIUDADES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314e1a20eae_0_79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17" name="Google Shape;117;g314e1a20eae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90" y="3370721"/>
            <a:ext cx="3785625" cy="27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314e1a20eae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2401" y="1770526"/>
            <a:ext cx="7047900" cy="39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4e1a20eae_0_97"/>
          <p:cNvSpPr txBox="1"/>
          <p:nvPr>
            <p:ph type="title"/>
          </p:nvPr>
        </p:nvSpPr>
        <p:spPr>
          <a:xfrm>
            <a:off x="535025" y="468249"/>
            <a:ext cx="9415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CREANDO PROCEDIMIENTOS ALMACENADOS</a:t>
            </a:r>
            <a:endParaRPr/>
          </a:p>
        </p:txBody>
      </p:sp>
      <p:sp>
        <p:nvSpPr>
          <p:cNvPr id="124" name="Google Shape;124;g314e1a20eae_0_97"/>
          <p:cNvSpPr txBox="1"/>
          <p:nvPr/>
        </p:nvSpPr>
        <p:spPr>
          <a:xfrm>
            <a:off x="196375" y="1855275"/>
            <a:ext cx="5531400" cy="47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delimiter $$</a:t>
            </a:r>
            <a:endParaRPr sz="11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replace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procedure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GestionarCiudad(</a:t>
            </a:r>
            <a:endParaRPr sz="11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paccion enum(</a:t>
            </a:r>
            <a:r>
              <a:rPr lang="es-ES" sz="11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11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11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11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'D'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1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pidciudad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pnom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text</a:t>
            </a:r>
            <a:endParaRPr sz="11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begin</a:t>
            </a:r>
            <a:endParaRPr sz="11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paccion</a:t>
            </a:r>
            <a:r>
              <a:rPr lang="es-ES" sz="11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1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endParaRPr sz="11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into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ciudad(nomciudad)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(pnom);</a:t>
            </a:r>
            <a:endParaRPr sz="11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paccion</a:t>
            </a:r>
            <a:r>
              <a:rPr lang="es-ES" sz="11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1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endParaRPr sz="11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ciudad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nomciudad</a:t>
            </a:r>
            <a:r>
              <a:rPr lang="es-ES" sz="11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pnom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idciudad</a:t>
            </a:r>
            <a:r>
              <a:rPr lang="es-ES" sz="11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pidciudad;</a:t>
            </a:r>
            <a:endParaRPr sz="11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paccion</a:t>
            </a:r>
            <a:r>
              <a:rPr lang="es-ES" sz="11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1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endParaRPr sz="11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pidciudad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endParaRPr sz="11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ciudad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idciudad</a:t>
            </a:r>
            <a:r>
              <a:rPr lang="es-ES" sz="11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pidciudad ;</a:t>
            </a:r>
            <a:endParaRPr sz="11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endParaRPr sz="11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ciudad;</a:t>
            </a:r>
            <a:endParaRPr sz="11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1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-ES" sz="11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" name="Google Shape;125;g314e1a20eae_0_97"/>
          <p:cNvSpPr txBox="1"/>
          <p:nvPr/>
        </p:nvSpPr>
        <p:spPr>
          <a:xfrm>
            <a:off x="75699" y="1399175"/>
            <a:ext cx="40143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0" lvl="0" marL="1263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1900">
                <a:solidFill>
                  <a:srgbClr val="FF0000"/>
                </a:solidFill>
              </a:rPr>
              <a:t>CREAR PROCEDIMIENTO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314e1a20eae_0_97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7" name="Google Shape;127;g314e1a20eae_0_97"/>
          <p:cNvSpPr txBox="1"/>
          <p:nvPr/>
        </p:nvSpPr>
        <p:spPr>
          <a:xfrm>
            <a:off x="5930900" y="1855275"/>
            <a:ext cx="5235300" cy="333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paccion</a:t>
            </a:r>
            <a:r>
              <a:rPr lang="es-ES" sz="15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5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'D'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5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endParaRPr sz="155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s-ES" sz="15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pidciudad </a:t>
            </a:r>
            <a:r>
              <a:rPr lang="es-ES" sz="15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5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5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5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endParaRPr sz="155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s-ES" sz="15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5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ciudad </a:t>
            </a:r>
            <a:r>
              <a:rPr lang="es-ES" sz="15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idciudad</a:t>
            </a:r>
            <a:r>
              <a:rPr lang="es-ES" sz="15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pidciudad ;</a:t>
            </a:r>
            <a:endParaRPr sz="15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s-ES" sz="15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endParaRPr sz="155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s-ES" sz="15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5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ciudad;</a:t>
            </a:r>
            <a:endParaRPr sz="15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s-ES" sz="15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5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5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5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endParaRPr sz="15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$$</a:t>
            </a:r>
            <a:endParaRPr sz="15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delimiter ;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128" name="Google Shape;128;g314e1a20eae_0_97"/>
          <p:cNvSpPr txBox="1"/>
          <p:nvPr/>
        </p:nvSpPr>
        <p:spPr>
          <a:xfrm>
            <a:off x="5930900" y="5431450"/>
            <a:ext cx="5235300" cy="132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call Ejemplo.GestionarCiudad('I',null, 'MEDELLIN');</a:t>
            </a:r>
            <a:endParaRPr sz="115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call Ejemplo.GestionarCiudad('A',1, 'BOGOTA');</a:t>
            </a:r>
            <a:endParaRPr sz="115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call Ejemplo.GestionarCiudad('L',null,null);</a:t>
            </a:r>
            <a:endParaRPr sz="115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call Ejemplo.GestionarCiudad('L',2,null);</a:t>
            </a:r>
            <a:endParaRPr sz="115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call Ejemplo.GestionarCiudad('D',2,null);</a:t>
            </a:r>
            <a:endParaRPr sz="115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4e1a20eae_0_112"/>
          <p:cNvSpPr txBox="1"/>
          <p:nvPr>
            <p:ph type="title"/>
          </p:nvPr>
        </p:nvSpPr>
        <p:spPr>
          <a:xfrm>
            <a:off x="1055725" y="138050"/>
            <a:ext cx="7948500" cy="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LLAMAR PROCEDIMIENTOS ALMACENADOS DESDE PYTHON</a:t>
            </a:r>
            <a:endParaRPr/>
          </a:p>
        </p:txBody>
      </p:sp>
      <p:sp>
        <p:nvSpPr>
          <p:cNvPr id="134" name="Google Shape;134;g314e1a20eae_0_112"/>
          <p:cNvSpPr txBox="1"/>
          <p:nvPr/>
        </p:nvSpPr>
        <p:spPr>
          <a:xfrm>
            <a:off x="52425" y="1702875"/>
            <a:ext cx="5675400" cy="227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flask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Flask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ES" sz="8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jsonify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endParaRPr sz="850">
              <a:solidFill>
                <a:srgbClr val="4EC9B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flask_mysqldb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endParaRPr sz="850">
              <a:solidFill>
                <a:srgbClr val="4EC9B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8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85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Flask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__name__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config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s-ES" sz="8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'MYSQL_HOST'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s-ES" sz="8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'localhost'</a:t>
            </a:r>
            <a:endParaRPr sz="85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config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s-ES" sz="8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'MYSQL_USER'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s-ES" sz="8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'root'</a:t>
            </a:r>
            <a:endParaRPr sz="85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config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s-ES" sz="8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'MYSQL_PASSWORD'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s-ES" sz="8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endParaRPr sz="85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config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s-ES" sz="8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'MYSQL_DB'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s-ES" sz="8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'ejemplo'</a:t>
            </a:r>
            <a:endParaRPr sz="85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__name__</a:t>
            </a:r>
            <a:r>
              <a:rPr lang="es-ES" sz="8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s-ES" sz="8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8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debug</a:t>
            </a:r>
            <a:r>
              <a:rPr lang="es-ES" sz="8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8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port</a:t>
            </a:r>
            <a:r>
              <a:rPr lang="es-ES" sz="8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85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8000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8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host</a:t>
            </a:r>
            <a:r>
              <a:rPr lang="es-ES" sz="8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8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'0.0.0.0'</a:t>
            </a: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20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" name="Google Shape;135;g314e1a20eae_0_112"/>
          <p:cNvSpPr txBox="1"/>
          <p:nvPr/>
        </p:nvSpPr>
        <p:spPr>
          <a:xfrm>
            <a:off x="-501" y="1322975"/>
            <a:ext cx="40143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0" lvl="0" marL="1263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1900">
                <a:solidFill>
                  <a:srgbClr val="FF0000"/>
                </a:solidFill>
              </a:rPr>
              <a:t>CREAMOS EL ARCHIVO app.py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14e1a20eae_0_112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7" name="Google Shape;137;g314e1a20eae_0_112"/>
          <p:cNvSpPr txBox="1"/>
          <p:nvPr/>
        </p:nvSpPr>
        <p:spPr>
          <a:xfrm>
            <a:off x="5930900" y="1855275"/>
            <a:ext cx="5235300" cy="21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-ES" sz="9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9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.route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9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"/c/a/&lt;id&gt;/&lt;nom&gt;"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EditarCiudad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9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9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nom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9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9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9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9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9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.callproc(</a:t>
            </a:r>
            <a:r>
              <a:rPr lang="es-ES" sz="9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'GestionarCiudad'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,[</a:t>
            </a:r>
            <a:r>
              <a:rPr lang="es-ES" sz="9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9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9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nom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])  </a:t>
            </a:r>
            <a:endParaRPr sz="9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9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9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9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commit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9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"200"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9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9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5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9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9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"Fallo"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9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9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ES" sz="9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9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"FALLO"</a:t>
            </a:r>
            <a:endParaRPr sz="1450">
              <a:solidFill>
                <a:srgbClr val="569CD6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" name="Google Shape;138;g314e1a20eae_0_112"/>
          <p:cNvSpPr txBox="1"/>
          <p:nvPr/>
        </p:nvSpPr>
        <p:spPr>
          <a:xfrm>
            <a:off x="52425" y="4368800"/>
            <a:ext cx="5675400" cy="232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10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.route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"/c/i/&lt;nom&gt;"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CrearCiudad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nom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5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10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0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.callproc(</a:t>
            </a:r>
            <a:r>
              <a:rPr lang="es-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'GestionarCiudad'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,[</a:t>
            </a:r>
            <a:r>
              <a:rPr lang="es-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105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nom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])  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10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commit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10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"200"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10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5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105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"Fallo"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105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105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ES" sz="105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"FALLO"</a:t>
            </a:r>
            <a:endParaRPr sz="1050">
              <a:solidFill>
                <a:srgbClr val="C586C0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" name="Google Shape;139;g314e1a20eae_0_112"/>
          <p:cNvSpPr txBox="1"/>
          <p:nvPr/>
        </p:nvSpPr>
        <p:spPr>
          <a:xfrm>
            <a:off x="5930900" y="4368800"/>
            <a:ext cx="5235300" cy="231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-ES" sz="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ES" sz="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.route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8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"/c/l/&lt;int:id&gt;"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ListarCiudad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mysql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ES" sz="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8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8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s-ES" sz="8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s-ES" sz="800">
                <a:solidFill>
                  <a:srgbClr val="B5CEA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:</a:t>
            </a:r>
            <a:endParaRPr sz="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-ES" sz="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.callproc(</a:t>
            </a:r>
            <a:r>
              <a:rPr lang="es-ES" sz="8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'GestionarCiudad'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,[</a:t>
            </a:r>
            <a:r>
              <a:rPr lang="es-ES" sz="8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])  </a:t>
            </a:r>
            <a:endParaRPr sz="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8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s-ES" sz="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.callproc(</a:t>
            </a:r>
            <a:r>
              <a:rPr lang="es-ES" sz="8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'GestionarCiudad'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,[</a:t>
            </a:r>
            <a:r>
              <a:rPr lang="es-ES" sz="8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8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])  </a:t>
            </a:r>
            <a:endParaRPr sz="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s-ES" sz="800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ES" sz="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.fetchall())</a:t>
            </a:r>
            <a:endParaRPr sz="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8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8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00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800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8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"Fallo"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-ES" sz="800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ES" sz="800">
                <a:solidFill>
                  <a:srgbClr val="C586C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ES" sz="8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80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"FALLO"</a:t>
            </a:r>
            <a:endParaRPr sz="800">
              <a:solidFill>
                <a:srgbClr val="DCDCAA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0" name="Google Shape;140;g314e1a20eae_0_112"/>
          <p:cNvSpPr txBox="1"/>
          <p:nvPr/>
        </p:nvSpPr>
        <p:spPr>
          <a:xfrm>
            <a:off x="-501" y="3913775"/>
            <a:ext cx="40143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0" lvl="0" marL="1263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1900">
                <a:solidFill>
                  <a:srgbClr val="FF0000"/>
                </a:solidFill>
              </a:rPr>
              <a:t>INSERTAMOS UNA CIUDAD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314e1a20eae_0_112"/>
          <p:cNvSpPr txBox="1"/>
          <p:nvPr/>
        </p:nvSpPr>
        <p:spPr>
          <a:xfrm>
            <a:off x="5930899" y="1411875"/>
            <a:ext cx="40143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0" lvl="0" marL="1263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1900">
                <a:solidFill>
                  <a:srgbClr val="FF0000"/>
                </a:solidFill>
              </a:rPr>
              <a:t>ACTUALIZAMOS </a:t>
            </a:r>
            <a:r>
              <a:rPr b="1" lang="es-ES" sz="1900">
                <a:solidFill>
                  <a:srgbClr val="FF0000"/>
                </a:solidFill>
              </a:rPr>
              <a:t>UNA CIUDAD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314e1a20eae_0_112"/>
          <p:cNvSpPr txBox="1"/>
          <p:nvPr/>
        </p:nvSpPr>
        <p:spPr>
          <a:xfrm>
            <a:off x="5930900" y="3894925"/>
            <a:ext cx="5130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0" lvl="0" marL="1263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1900">
                <a:solidFill>
                  <a:srgbClr val="FF0000"/>
                </a:solidFill>
              </a:rPr>
              <a:t>LISTAMOS TODAS LAS </a:t>
            </a:r>
            <a:r>
              <a:rPr b="1" lang="es-ES" sz="1900">
                <a:solidFill>
                  <a:srgbClr val="FF0000"/>
                </a:solidFill>
              </a:rPr>
              <a:t> CIUDADES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5ad033e0a_0_0"/>
          <p:cNvSpPr txBox="1"/>
          <p:nvPr>
            <p:ph type="title"/>
          </p:nvPr>
        </p:nvSpPr>
        <p:spPr>
          <a:xfrm>
            <a:off x="1055725" y="138050"/>
            <a:ext cx="79485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OTORGANDO Y REVOCANDO PERMISOS</a:t>
            </a:r>
            <a:endParaRPr/>
          </a:p>
          <a:p>
            <a:pPr indent="0" lvl="0" marL="12700" rtl="0" algn="ctr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SzPts val="1400"/>
              <a:buNone/>
            </a:pPr>
            <a:r>
              <a:rPr lang="es-ES"/>
              <a:t>A USUARIOS MYSQL</a:t>
            </a:r>
            <a:endParaRPr/>
          </a:p>
        </p:txBody>
      </p:sp>
      <p:sp>
        <p:nvSpPr>
          <p:cNvPr id="148" name="Google Shape;148;g2d5ad033e0a_0_0"/>
          <p:cNvSpPr txBox="1"/>
          <p:nvPr/>
        </p:nvSpPr>
        <p:spPr>
          <a:xfrm>
            <a:off x="-501" y="1322975"/>
            <a:ext cx="40143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0" lvl="0" marL="1263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1200">
                <a:solidFill>
                  <a:srgbClr val="FF0000"/>
                </a:solidFill>
              </a:rPr>
              <a:t>CREAMOS USUARIO jgalindos CON EL USUARIO HR</a:t>
            </a:r>
            <a:r>
              <a:rPr b="1" lang="es-ES" sz="1900">
                <a:solidFill>
                  <a:srgbClr val="FF0000"/>
                </a:solidFill>
              </a:rPr>
              <a:t>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2d5ad033e0a_0_0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0" name="Google Shape;150;g2d5ad033e0a_0_0"/>
          <p:cNvSpPr txBox="1"/>
          <p:nvPr/>
        </p:nvSpPr>
        <p:spPr>
          <a:xfrm>
            <a:off x="-500" y="3913775"/>
            <a:ext cx="56754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0" lvl="0" marL="1263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1200">
                <a:solidFill>
                  <a:srgbClr val="FF0000"/>
                </a:solidFill>
              </a:rPr>
              <a:t>OTORGAMOS PERMISO DE SELECT EN  EMPLOYEES Y REGIONS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</a:endParaRPr>
          </a:p>
        </p:txBody>
      </p:sp>
      <p:pic>
        <p:nvPicPr>
          <p:cNvPr id="151" name="Google Shape;151;g2d5ad033e0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2275"/>
            <a:ext cx="5575425" cy="22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d5ad033e0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58125"/>
            <a:ext cx="5510282" cy="23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d5ad033e0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225" y="1855275"/>
            <a:ext cx="6159376" cy="4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d5ad033e0a_0_0"/>
          <p:cNvSpPr txBox="1"/>
          <p:nvPr/>
        </p:nvSpPr>
        <p:spPr>
          <a:xfrm>
            <a:off x="5880226" y="1475375"/>
            <a:ext cx="61593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0" lvl="0" marL="1263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1200">
                <a:solidFill>
                  <a:srgbClr val="FF0000"/>
                </a:solidFill>
              </a:rPr>
              <a:t>INGRESAMOS CON EL </a:t>
            </a:r>
            <a:r>
              <a:rPr b="1" lang="es-ES" sz="1200">
                <a:solidFill>
                  <a:srgbClr val="FF0000"/>
                </a:solidFill>
              </a:rPr>
              <a:t>USUARIO jgalindos</a:t>
            </a:r>
            <a:r>
              <a:rPr b="1" lang="es-ES" sz="1900">
                <a:solidFill>
                  <a:srgbClr val="FF0000"/>
                </a:solidFill>
              </a:rPr>
              <a:t>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2024-06-29T14:50:12Z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2023-12-08T00:00:00Z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2024-06-29T00:00:00Z</vt:filetime>
  </property>
  <property fmtid="{D5CDD505-2E9C-101B-9397-08002B2CF9AE}" pid="5" name="MSIP_Label_fc111285-cafa-4fc9-8a9a-bd902089b24f_Enabled">
    <vt:lpwstr>true</vt:lpwstr>
  </property>
  <property fmtid="{D5CDD505-2E9C-101B-9397-08002B2CF9AE}" pid="6" name="MSIP_Label_fc111285-cafa-4fc9-8a9a-bd902089b24f_SetDate">
    <vt:lpwstr>2024-09-10T01:05:08Z</vt:lpwstr>
  </property>
  <property fmtid="{D5CDD505-2E9C-101B-9397-08002B2CF9AE}" pid="7" name="MSIP_Label_fc111285-cafa-4fc9-8a9a-bd902089b24f_Method">
    <vt:lpwstr>Privileged</vt:lpwstr>
  </property>
  <property fmtid="{D5CDD505-2E9C-101B-9397-08002B2CF9AE}" pid="8" name="MSIP_Label_fc111285-cafa-4fc9-8a9a-bd902089b24f_Name">
    <vt:lpwstr>Public</vt:lpwstr>
  </property>
  <property fmtid="{D5CDD505-2E9C-101B-9397-08002B2CF9AE}" pid="9" name="MSIP_Label_fc111285-cafa-4fc9-8a9a-bd902089b24f_SiteId">
    <vt:lpwstr>cbc2c381-2f2e-4d93-91d1-506c9316ace7</vt:lpwstr>
  </property>
  <property fmtid="{D5CDD505-2E9C-101B-9397-08002B2CF9AE}" pid="10" name="MSIP_Label_fc111285-cafa-4fc9-8a9a-bd902089b24f_ActionId">
    <vt:lpwstr>8c95af1e-8ccb-4006-8acc-c98deafa1476</vt:lpwstr>
  </property>
  <property fmtid="{D5CDD505-2E9C-101B-9397-08002B2CF9AE}" pid="11" name="MSIP_Label_fc111285-cafa-4fc9-8a9a-bd902089b24f_ContentBits">
    <vt:lpwstr>0</vt:lpwstr>
  </property>
</Properties>
</file>